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60" r:id="rId2"/>
    <p:sldId id="261" r:id="rId3"/>
    <p:sldId id="262" r:id="rId4"/>
    <p:sldId id="315" r:id="rId5"/>
    <p:sldId id="263" r:id="rId6"/>
    <p:sldId id="292" r:id="rId7"/>
    <p:sldId id="259" r:id="rId8"/>
    <p:sldId id="298" r:id="rId9"/>
    <p:sldId id="266" r:id="rId10"/>
    <p:sldId id="267" r:id="rId11"/>
    <p:sldId id="297" r:id="rId12"/>
    <p:sldId id="293" r:id="rId13"/>
    <p:sldId id="296" r:id="rId14"/>
    <p:sldId id="294" r:id="rId15"/>
    <p:sldId id="270" r:id="rId16"/>
    <p:sldId id="271" r:id="rId17"/>
    <p:sldId id="272" r:id="rId18"/>
    <p:sldId id="273" r:id="rId19"/>
    <p:sldId id="275" r:id="rId20"/>
    <p:sldId id="274" r:id="rId21"/>
    <p:sldId id="299" r:id="rId22"/>
    <p:sldId id="300" r:id="rId23"/>
    <p:sldId id="301" r:id="rId24"/>
    <p:sldId id="303" r:id="rId25"/>
    <p:sldId id="302" r:id="rId26"/>
    <p:sldId id="304" r:id="rId27"/>
    <p:sldId id="305" r:id="rId28"/>
    <p:sldId id="306"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307" r:id="rId46"/>
    <p:sldId id="308" r:id="rId47"/>
    <p:sldId id="316" r:id="rId48"/>
    <p:sldId id="309" r:id="rId49"/>
    <p:sldId id="310" r:id="rId50"/>
    <p:sldId id="311" r:id="rId51"/>
    <p:sldId id="312" r:id="rId52"/>
    <p:sldId id="313" r:id="rId53"/>
    <p:sldId id="314"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50" autoAdjust="0"/>
    <p:restoredTop sz="94660"/>
  </p:normalViewPr>
  <p:slideViewPr>
    <p:cSldViewPr>
      <p:cViewPr varScale="1">
        <p:scale>
          <a:sx n="47" d="100"/>
          <a:sy n="47" d="100"/>
        </p:scale>
        <p:origin x="-17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D9EB586-8D3C-4C9D-9557-A6E7AD310E7B}" type="datetimeFigureOut">
              <a:rPr lang="en-US"/>
              <a:pPr>
                <a:defRPr/>
              </a:pPr>
              <a:t>9/6/2011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E884B7E-B6E2-47A7-A235-8088DB1D9AD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1D486F0-A7EF-47C1-95C0-F6D412A732A8}" type="datetimeFigureOut">
              <a:rPr lang="en-US"/>
              <a:pPr>
                <a:defRPr/>
              </a:pPr>
              <a:t>9/6/2011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50F8B57-3AE2-4193-A446-B3010DE53E24}"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2353909-5E03-4803-9F0B-9F958B3BA82E}" type="datetimeFigureOut">
              <a:rPr lang="en-US"/>
              <a:pPr>
                <a:defRPr/>
              </a:pPr>
              <a:t>9/6/2011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DC99FA0-5499-4FE8-B26F-C96DCFD1335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9491102-1D99-4800-B589-19949D295D98}" type="datetimeFigureOut">
              <a:rPr lang="en-US"/>
              <a:pPr>
                <a:defRPr/>
              </a:pPr>
              <a:t>9/6/2011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5D9F131-B779-4715-B583-793DD10CEFB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CC85B0D-1138-4E13-8347-DA66C67E7095}" type="datetimeFigureOut">
              <a:rPr lang="en-US"/>
              <a:pPr>
                <a:defRPr/>
              </a:pPr>
              <a:t>9/6/2011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356484B-E863-45E5-8852-19B164362901}"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4B69B38-3DF9-4C3C-A05E-FCFA610067F8}" type="datetimeFigureOut">
              <a:rPr lang="en-US"/>
              <a:pPr>
                <a:defRPr/>
              </a:pPr>
              <a:t>9/6/2011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BF30216-FD19-4C86-84CC-EC6933C1CE7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8665009-9070-4398-95FE-FD22698C0A19}" type="datetimeFigureOut">
              <a:rPr lang="en-US"/>
              <a:pPr>
                <a:defRPr/>
              </a:pPr>
              <a:t>9/6/2011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17F6D04-F188-46ED-AF44-E536D8DEDDDE}"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98426948-8DEA-4510-B60B-D9355C83611B}" type="datetimeFigureOut">
              <a:rPr lang="en-US"/>
              <a:pPr>
                <a:defRPr/>
              </a:pPr>
              <a:t>9/6/2011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8E15E8-4EAE-47DF-A26E-244F858B9D6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7C77CCB-5488-443B-AE2F-CB37879EA29F}" type="datetimeFigureOut">
              <a:rPr lang="en-US"/>
              <a:pPr>
                <a:defRPr/>
              </a:pPr>
              <a:t>9/6/2011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73E82CB-CC15-4332-AF0F-BE4DCDC0E07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7E96E4-12C1-4089-AFF3-A4F874797B69}" type="datetimeFigureOut">
              <a:rPr lang="en-US"/>
              <a:pPr>
                <a:defRPr/>
              </a:pPr>
              <a:t>9/6/2011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FD9693B9-290D-4B91-B1FD-D2A775E8518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3CF62E-785F-4768-A609-449B63E4CC79}" type="datetimeFigureOut">
              <a:rPr lang="en-US"/>
              <a:pPr>
                <a:defRPr/>
              </a:pPr>
              <a:t>9/6/2011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4892481-02C4-46FC-9EF5-E3DAA9A6135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1EE13D-790B-46FD-9022-FE748B2CD525}" type="datetimeFigureOut">
              <a:rPr lang="en-US"/>
              <a:pPr>
                <a:defRPr/>
              </a:pPr>
              <a:t>9/6/2011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744D6EE-F322-4013-BCB3-D8644C56634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39999">
              <a:srgbClr val="0A128C"/>
            </a:gs>
            <a:gs pos="70000">
              <a:srgbClr val="181CC7"/>
            </a:gs>
            <a:gs pos="88000">
              <a:srgbClr val="7005D4"/>
            </a:gs>
            <a:gs pos="100000">
              <a:srgbClr val="8C3D91"/>
            </a:gs>
          </a:gsLst>
          <a:lin ang="5400000" scaled="0"/>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9C85853-22FD-4941-A096-62142F1FDF6D}" type="datetimeFigureOut">
              <a:rPr lang="en-US"/>
              <a:pPr>
                <a:defRPr/>
              </a:pPr>
              <a:t>9/6/2011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083BE77-3DAA-425E-8893-0A6301F7B83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www.salfordastro.org.u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0" y="715963"/>
            <a:ext cx="9144000" cy="3078162"/>
          </a:xfrm>
          <a:prstGeom prst="rect">
            <a:avLst/>
          </a:prstGeom>
          <a:noFill/>
          <a:ln w="9525">
            <a:noFill/>
            <a:miter lim="800000"/>
            <a:headEnd/>
            <a:tailEnd/>
          </a:ln>
        </p:spPr>
        <p:txBody>
          <a:bodyPr anchor="ctr">
            <a:spAutoFit/>
          </a:bodyPr>
          <a:lstStyle/>
          <a:p>
            <a:pPr algn="ctr"/>
            <a:r>
              <a:rPr lang="en-GB" sz="3600" b="1">
                <a:solidFill>
                  <a:srgbClr val="FFFF00"/>
                </a:solidFill>
                <a:latin typeface="Calibri" pitchFamily="34" charset="0"/>
                <a:ea typeface="Calibri" pitchFamily="34" charset="0"/>
                <a:cs typeface="Times New Roman" pitchFamily="18" charset="0"/>
              </a:rPr>
              <a:t>ASTROPHYSICS Yr 2</a:t>
            </a:r>
          </a:p>
          <a:p>
            <a:pPr algn="ctr"/>
            <a:endParaRPr lang="en-GB">
              <a:solidFill>
                <a:srgbClr val="FFFF00"/>
              </a:solidFill>
              <a:latin typeface="Calibri" pitchFamily="34" charset="0"/>
              <a:ea typeface="Calibri" pitchFamily="34" charset="0"/>
              <a:cs typeface="Times New Roman" pitchFamily="18" charset="0"/>
            </a:endParaRPr>
          </a:p>
          <a:p>
            <a:pPr algn="ctr" eaLnBrk="0" hangingPunct="0"/>
            <a:r>
              <a:rPr lang="en-GB" sz="2800">
                <a:solidFill>
                  <a:srgbClr val="FFFF00"/>
                </a:solidFill>
                <a:latin typeface="Calibri" pitchFamily="34" charset="0"/>
                <a:ea typeface="Calibri" pitchFamily="34" charset="0"/>
                <a:cs typeface="Times New Roman" pitchFamily="18" charset="0"/>
              </a:rPr>
              <a:t>Presented this year by Dr. Keith Robinson</a:t>
            </a:r>
          </a:p>
          <a:p>
            <a:pPr algn="ctr" eaLnBrk="0" hangingPunct="0"/>
            <a:endParaRPr lang="en-GB" sz="2800">
              <a:solidFill>
                <a:srgbClr val="FFFF00"/>
              </a:solidFill>
              <a:latin typeface="Calibri" pitchFamily="34" charset="0"/>
              <a:ea typeface="Calibri" pitchFamily="34" charset="0"/>
              <a:cs typeface="Times New Roman" pitchFamily="18" charset="0"/>
            </a:endParaRPr>
          </a:p>
          <a:p>
            <a:pPr algn="ctr" eaLnBrk="0" hangingPunct="0"/>
            <a:endParaRPr lang="en-GB" sz="2800">
              <a:solidFill>
                <a:srgbClr val="FFFF00"/>
              </a:solidFill>
              <a:latin typeface="Calibri" pitchFamily="34" charset="0"/>
              <a:ea typeface="Calibri" pitchFamily="34" charset="0"/>
              <a:cs typeface="Times New Roman" pitchFamily="18" charset="0"/>
            </a:endParaRPr>
          </a:p>
          <a:p>
            <a:pPr algn="ctr" eaLnBrk="0" hangingPunct="0"/>
            <a:endParaRPr lang="en-GB" sz="2800">
              <a:solidFill>
                <a:srgbClr val="FFFF00"/>
              </a:solidFill>
              <a:latin typeface="Calibri" pitchFamily="34" charset="0"/>
              <a:ea typeface="Calibri" pitchFamily="34" charset="0"/>
              <a:cs typeface="Times New Roman" pitchFamily="18" charset="0"/>
            </a:endParaRPr>
          </a:p>
          <a:p>
            <a:pPr algn="ctr" eaLnBrk="0" hangingPunct="0"/>
            <a:endParaRPr lang="en-GB" sz="2800">
              <a:solidFill>
                <a:srgbClr val="FFFF00"/>
              </a:solidFill>
              <a:latin typeface="Calibri" pitchFamily="34" charset="0"/>
              <a:ea typeface="Calibri" pitchFamily="34" charset="0"/>
              <a:cs typeface="Times New Roman" pitchFamily="18" charset="0"/>
            </a:endParaRPr>
          </a:p>
        </p:txBody>
      </p:sp>
      <p:sp>
        <p:nvSpPr>
          <p:cNvPr id="4" name="TextBox 3"/>
          <p:cNvSpPr txBox="1">
            <a:spLocks noChangeArrowheads="1"/>
          </p:cNvSpPr>
          <p:nvPr/>
        </p:nvSpPr>
        <p:spPr bwMode="auto">
          <a:xfrm>
            <a:off x="1571604" y="2428868"/>
            <a:ext cx="4004879" cy="954107"/>
          </a:xfrm>
          <a:prstGeom prst="rect">
            <a:avLst/>
          </a:prstGeom>
          <a:noFill/>
          <a:ln w="9525">
            <a:noFill/>
            <a:miter lim="800000"/>
            <a:headEnd/>
            <a:tailEnd/>
          </a:ln>
        </p:spPr>
        <p:txBody>
          <a:bodyPr wrap="none">
            <a:spAutoFit/>
          </a:bodyPr>
          <a:lstStyle/>
          <a:p>
            <a:r>
              <a:rPr lang="en-GB" sz="2800" b="1" dirty="0">
                <a:solidFill>
                  <a:srgbClr val="FFFF00"/>
                </a:solidFill>
                <a:latin typeface="Calibri" pitchFamily="34" charset="0"/>
              </a:rPr>
              <a:t>Keith’s email:</a:t>
            </a:r>
          </a:p>
          <a:p>
            <a:r>
              <a:rPr lang="en-GB" sz="2800" b="1" dirty="0" smtClean="0">
                <a:solidFill>
                  <a:srgbClr val="FFFF00"/>
                </a:solidFill>
                <a:latin typeface="Calibri" pitchFamily="34" charset="0"/>
              </a:rPr>
              <a:t>k</a:t>
            </a:r>
            <a:r>
              <a:rPr lang="en-GB" sz="2800" b="1" dirty="0" smtClean="0">
                <a:solidFill>
                  <a:srgbClr val="FFFF00"/>
                </a:solidFill>
                <a:latin typeface="Calibri" pitchFamily="34" charset="0"/>
              </a:rPr>
              <a:t>.robinson@salford.ac.uk</a:t>
            </a:r>
            <a:endParaRPr lang="en-GB" sz="2800" b="1" dirty="0">
              <a:solidFill>
                <a:srgbClr val="FFFF00"/>
              </a:solidFill>
              <a:latin typeface="Calibri" pitchFamily="34" charset="0"/>
            </a:endParaRPr>
          </a:p>
        </p:txBody>
      </p:sp>
      <p:sp>
        <p:nvSpPr>
          <p:cNvPr id="5" name="TextBox 4"/>
          <p:cNvSpPr txBox="1"/>
          <p:nvPr/>
        </p:nvSpPr>
        <p:spPr>
          <a:xfrm>
            <a:off x="1571604" y="4357694"/>
            <a:ext cx="6143668" cy="954107"/>
          </a:xfrm>
          <a:prstGeom prst="rect">
            <a:avLst/>
          </a:prstGeom>
          <a:noFill/>
        </p:spPr>
        <p:txBody>
          <a:bodyPr wrap="square" rtlCol="0">
            <a:spAutoFit/>
          </a:bodyPr>
          <a:lstStyle/>
          <a:p>
            <a:r>
              <a:rPr lang="en-GB" sz="2800" b="1" dirty="0" smtClean="0">
                <a:solidFill>
                  <a:srgbClr val="FFFF00"/>
                </a:solidFill>
              </a:rPr>
              <a:t>All course materials will be available on Blackboard</a:t>
            </a:r>
            <a:endParaRPr lang="en-GB" sz="28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Iadi-200-150904-e200-1x16-finale.jpg"/>
          <p:cNvPicPr>
            <a:picLocks noChangeAspect="1"/>
          </p:cNvPicPr>
          <p:nvPr/>
        </p:nvPicPr>
        <p:blipFill>
          <a:blip r:embed="rId2"/>
          <a:srcRect/>
          <a:stretch>
            <a:fillRect/>
          </a:stretch>
        </p:blipFill>
        <p:spPr bwMode="auto">
          <a:xfrm>
            <a:off x="714375" y="1143000"/>
            <a:ext cx="7618413" cy="5065713"/>
          </a:xfrm>
          <a:prstGeom prst="rect">
            <a:avLst/>
          </a:prstGeom>
          <a:noFill/>
          <a:ln w="9525">
            <a:noFill/>
            <a:miter lim="800000"/>
            <a:headEnd/>
            <a:tailEnd/>
          </a:ln>
        </p:spPr>
      </p:pic>
      <p:sp>
        <p:nvSpPr>
          <p:cNvPr id="10243" name="TextBox 4"/>
          <p:cNvSpPr txBox="1">
            <a:spLocks noChangeArrowheads="1"/>
          </p:cNvSpPr>
          <p:nvPr/>
        </p:nvSpPr>
        <p:spPr bwMode="auto">
          <a:xfrm>
            <a:off x="1714500" y="214313"/>
            <a:ext cx="6010275" cy="523875"/>
          </a:xfrm>
          <a:prstGeom prst="rect">
            <a:avLst/>
          </a:prstGeom>
          <a:noFill/>
          <a:ln w="9525">
            <a:noFill/>
            <a:miter lim="800000"/>
            <a:headEnd/>
            <a:tailEnd/>
          </a:ln>
        </p:spPr>
        <p:txBody>
          <a:bodyPr wrap="none">
            <a:spAutoFit/>
          </a:bodyPr>
          <a:lstStyle/>
          <a:p>
            <a:r>
              <a:rPr lang="en-GB" sz="2800" b="1">
                <a:solidFill>
                  <a:srgbClr val="FFFF00"/>
                </a:solidFill>
                <a:latin typeface="Calibri" pitchFamily="34" charset="0"/>
              </a:rPr>
              <a:t>Interstellar space – 10</a:t>
            </a:r>
            <a:r>
              <a:rPr lang="en-GB" sz="2800" b="1" baseline="30000">
                <a:solidFill>
                  <a:srgbClr val="FFFF00"/>
                </a:solidFill>
                <a:latin typeface="Calibri" pitchFamily="34" charset="0"/>
              </a:rPr>
              <a:t>6</a:t>
            </a:r>
            <a:r>
              <a:rPr lang="en-GB" sz="2800" b="1">
                <a:solidFill>
                  <a:srgbClr val="FFFF00"/>
                </a:solidFill>
                <a:latin typeface="Calibri" pitchFamily="34" charset="0"/>
              </a:rPr>
              <a:t> particles per m</a:t>
            </a:r>
            <a:r>
              <a:rPr lang="en-GB" sz="2800" b="1" baseline="30000">
                <a:solidFill>
                  <a:srgbClr val="FFFF00"/>
                </a:solidFill>
                <a:latin typeface="Calibri" pitchFamily="34" charset="0"/>
              </a:rPr>
              <a:t>3</a:t>
            </a:r>
            <a:endParaRPr lang="en-GB" sz="2800" b="1">
              <a:solidFill>
                <a:srgbClr val="FFFF00"/>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30" descr="C:\Documents and Settings\Keith Robinson\Desktop\BK spectroscope.jpg"/>
          <p:cNvPicPr>
            <a:picLocks noChangeAspect="1" noChangeArrowheads="1"/>
          </p:cNvPicPr>
          <p:nvPr/>
        </p:nvPicPr>
        <p:blipFill>
          <a:blip r:embed="rId2"/>
          <a:srcRect/>
          <a:stretch>
            <a:fillRect/>
          </a:stretch>
        </p:blipFill>
        <p:spPr bwMode="auto">
          <a:xfrm>
            <a:off x="714375" y="1000125"/>
            <a:ext cx="7429500" cy="4740275"/>
          </a:xfrm>
          <a:prstGeom prst="rect">
            <a:avLst/>
          </a:prstGeom>
          <a:noFill/>
          <a:ln w="9525">
            <a:noFill/>
            <a:miter lim="800000"/>
            <a:headEnd/>
            <a:tailEnd/>
          </a:ln>
        </p:spPr>
      </p:pic>
      <p:pic>
        <p:nvPicPr>
          <p:cNvPr id="11267" name="Picture 1026" descr="C:\Documents and Settings\Keith Robinson\My Documents\My Pictures\Spectrum4websiteEval.png"/>
          <p:cNvPicPr>
            <a:picLocks noChangeAspect="1" noChangeArrowheads="1"/>
          </p:cNvPicPr>
          <p:nvPr/>
        </p:nvPicPr>
        <p:blipFill>
          <a:blip r:embed="rId3"/>
          <a:srcRect/>
          <a:stretch>
            <a:fillRect/>
          </a:stretch>
        </p:blipFill>
        <p:spPr bwMode="auto">
          <a:xfrm>
            <a:off x="1143000" y="5791200"/>
            <a:ext cx="6858000" cy="822325"/>
          </a:xfrm>
          <a:prstGeom prst="rect">
            <a:avLst/>
          </a:prstGeom>
          <a:noFill/>
          <a:ln w="9525">
            <a:noFill/>
            <a:miter lim="800000"/>
            <a:headEnd/>
            <a:tailEnd/>
          </a:ln>
        </p:spPr>
      </p:pic>
      <p:sp>
        <p:nvSpPr>
          <p:cNvPr id="11268" name="Line 1036"/>
          <p:cNvSpPr>
            <a:spLocks noChangeShapeType="1"/>
          </p:cNvSpPr>
          <p:nvPr/>
        </p:nvSpPr>
        <p:spPr bwMode="auto">
          <a:xfrm>
            <a:off x="8001000" y="5791200"/>
            <a:ext cx="0" cy="838200"/>
          </a:xfrm>
          <a:prstGeom prst="line">
            <a:avLst/>
          </a:prstGeom>
          <a:noFill/>
          <a:ln w="41275">
            <a:solidFill>
              <a:srgbClr val="FF0000"/>
            </a:solidFill>
            <a:round/>
            <a:headEnd/>
            <a:tailEnd/>
          </a:ln>
        </p:spPr>
        <p:txBody>
          <a:bodyPr/>
          <a:lstStyle/>
          <a:p>
            <a:endParaRPr lang="en-GB"/>
          </a:p>
        </p:txBody>
      </p:sp>
      <p:sp>
        <p:nvSpPr>
          <p:cNvPr id="11" name="Line 1036"/>
          <p:cNvSpPr>
            <a:spLocks noChangeShapeType="1"/>
          </p:cNvSpPr>
          <p:nvPr/>
        </p:nvSpPr>
        <p:spPr bwMode="auto">
          <a:xfrm>
            <a:off x="1214438" y="5786438"/>
            <a:ext cx="0" cy="838200"/>
          </a:xfrm>
          <a:prstGeom prst="line">
            <a:avLst/>
          </a:prstGeom>
          <a:noFill/>
          <a:ln w="41275">
            <a:solidFill>
              <a:schemeClr val="accent4">
                <a:lumMod val="75000"/>
              </a:schemeClr>
            </a:solidFill>
            <a:round/>
            <a:headEnd/>
            <a:tailEnd/>
          </a:ln>
          <a:effectLst/>
        </p:spPr>
        <p:txBody>
          <a:bodyPr/>
          <a:lstStyle/>
          <a:p>
            <a:pPr fontAlgn="auto">
              <a:spcBef>
                <a:spcPts val="0"/>
              </a:spcBef>
              <a:spcAft>
                <a:spcPts val="0"/>
              </a:spcAft>
              <a:defRPr/>
            </a:pPr>
            <a:endParaRPr lang="en-GB">
              <a:latin typeface="+mn-lt"/>
            </a:endParaRPr>
          </a:p>
        </p:txBody>
      </p:sp>
      <p:sp>
        <p:nvSpPr>
          <p:cNvPr id="11270" name="TextBox 11"/>
          <p:cNvSpPr txBox="1">
            <a:spLocks noChangeArrowheads="1"/>
          </p:cNvSpPr>
          <p:nvPr/>
        </p:nvSpPr>
        <p:spPr bwMode="auto">
          <a:xfrm>
            <a:off x="500063" y="0"/>
            <a:ext cx="3646487" cy="523875"/>
          </a:xfrm>
          <a:prstGeom prst="rect">
            <a:avLst/>
          </a:prstGeom>
          <a:noFill/>
          <a:ln w="9525">
            <a:noFill/>
            <a:miter lim="800000"/>
            <a:headEnd/>
            <a:tailEnd/>
          </a:ln>
        </p:spPr>
        <p:txBody>
          <a:bodyPr wrap="none">
            <a:spAutoFit/>
          </a:bodyPr>
          <a:lstStyle/>
          <a:p>
            <a:r>
              <a:rPr lang="en-GB" sz="2800" b="1">
                <a:latin typeface="Calibri" pitchFamily="34" charset="0"/>
              </a:rPr>
              <a:t>Spectroscopy in the lab</a:t>
            </a:r>
          </a:p>
        </p:txBody>
      </p:sp>
      <p:sp>
        <p:nvSpPr>
          <p:cNvPr id="11271" name="TextBox 12"/>
          <p:cNvSpPr txBox="1">
            <a:spLocks noChangeArrowheads="1"/>
          </p:cNvSpPr>
          <p:nvPr/>
        </p:nvSpPr>
        <p:spPr bwMode="auto">
          <a:xfrm>
            <a:off x="500063" y="214313"/>
            <a:ext cx="7994650" cy="584200"/>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Extremes of scale; e.g. spectroscopy in the lab</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spec_proper_orientation.gif"/>
          <p:cNvPicPr>
            <a:picLocks noChangeAspect="1"/>
          </p:cNvPicPr>
          <p:nvPr/>
        </p:nvPicPr>
        <p:blipFill>
          <a:blip r:embed="rId2"/>
          <a:srcRect/>
          <a:stretch>
            <a:fillRect/>
          </a:stretch>
        </p:blipFill>
        <p:spPr bwMode="auto">
          <a:xfrm>
            <a:off x="428625" y="793750"/>
            <a:ext cx="5754688" cy="6064250"/>
          </a:xfrm>
          <a:prstGeom prst="rect">
            <a:avLst/>
          </a:prstGeom>
          <a:noFill/>
          <a:ln w="9525">
            <a:noFill/>
            <a:miter lim="800000"/>
            <a:headEnd/>
            <a:tailEnd/>
          </a:ln>
        </p:spPr>
      </p:pic>
      <p:sp>
        <p:nvSpPr>
          <p:cNvPr id="12291" name="TextBox 3"/>
          <p:cNvSpPr txBox="1">
            <a:spLocks noChangeArrowheads="1"/>
          </p:cNvSpPr>
          <p:nvPr/>
        </p:nvSpPr>
        <p:spPr bwMode="auto">
          <a:xfrm>
            <a:off x="6429375" y="5429250"/>
            <a:ext cx="2020888" cy="1077913"/>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Physics lab</a:t>
            </a:r>
          </a:p>
          <a:p>
            <a:r>
              <a:rPr lang="en-GB" sz="3200" b="1">
                <a:solidFill>
                  <a:srgbClr val="FFFF00"/>
                </a:solidFill>
                <a:latin typeface="Calibri" pitchFamily="34" charset="0"/>
              </a:rPr>
              <a:t>spectra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2004-32-b-full_jpg.jpg"/>
          <p:cNvPicPr>
            <a:picLocks noChangeAspect="1"/>
          </p:cNvPicPr>
          <p:nvPr/>
        </p:nvPicPr>
        <p:blipFill>
          <a:blip r:embed="rId2"/>
          <a:srcRect/>
          <a:stretch>
            <a:fillRect/>
          </a:stretch>
        </p:blipFill>
        <p:spPr bwMode="auto">
          <a:xfrm>
            <a:off x="0" y="404813"/>
            <a:ext cx="9144000" cy="6048375"/>
          </a:xfrm>
          <a:prstGeom prst="rect">
            <a:avLst/>
          </a:prstGeom>
          <a:noFill/>
          <a:ln w="9525">
            <a:noFill/>
            <a:miter lim="800000"/>
            <a:headEnd/>
            <a:tailEnd/>
          </a:ln>
        </p:spPr>
      </p:pic>
      <p:cxnSp>
        <p:nvCxnSpPr>
          <p:cNvPr id="4" name="Straight Arrow Connector 3"/>
          <p:cNvCxnSpPr/>
          <p:nvPr/>
        </p:nvCxnSpPr>
        <p:spPr>
          <a:xfrm flipV="1">
            <a:off x="1285875" y="1714500"/>
            <a:ext cx="6215063" cy="385762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316" name="TextBox 6"/>
          <p:cNvSpPr txBox="1">
            <a:spLocks noChangeArrowheads="1"/>
          </p:cNvSpPr>
          <p:nvPr/>
        </p:nvSpPr>
        <p:spPr bwMode="auto">
          <a:xfrm>
            <a:off x="214313" y="428625"/>
            <a:ext cx="3133725" cy="584200"/>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A stellar remnant</a:t>
            </a:r>
          </a:p>
        </p:txBody>
      </p:sp>
      <p:sp>
        <p:nvSpPr>
          <p:cNvPr id="8" name="TextBox 7"/>
          <p:cNvSpPr txBox="1">
            <a:spLocks noChangeArrowheads="1"/>
          </p:cNvSpPr>
          <p:nvPr/>
        </p:nvSpPr>
        <p:spPr bwMode="auto">
          <a:xfrm>
            <a:off x="3071813" y="2786063"/>
            <a:ext cx="2124075" cy="523875"/>
          </a:xfrm>
          <a:prstGeom prst="rect">
            <a:avLst/>
          </a:prstGeom>
          <a:noFill/>
          <a:ln w="9525">
            <a:noFill/>
            <a:miter lim="800000"/>
            <a:headEnd/>
            <a:tailEnd/>
          </a:ln>
        </p:spPr>
        <p:txBody>
          <a:bodyPr wrap="none">
            <a:spAutoFit/>
          </a:bodyPr>
          <a:lstStyle/>
          <a:p>
            <a:r>
              <a:rPr lang="en-GB" sz="2800" b="1">
                <a:latin typeface="Calibri" pitchFamily="34" charset="0"/>
                <a:sym typeface="Symbol" pitchFamily="18" charset="2"/>
              </a:rPr>
              <a:t> 1 light year</a:t>
            </a:r>
            <a:endParaRPr lang="en-GB" sz="2800" b="1">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ngc7027nic.jpg"/>
          <p:cNvPicPr>
            <a:picLocks noChangeAspect="1"/>
          </p:cNvPicPr>
          <p:nvPr/>
        </p:nvPicPr>
        <p:blipFill>
          <a:blip r:embed="rId2"/>
          <a:srcRect/>
          <a:stretch>
            <a:fillRect/>
          </a:stretch>
        </p:blipFill>
        <p:spPr bwMode="auto">
          <a:xfrm>
            <a:off x="500063" y="714375"/>
            <a:ext cx="2641600" cy="2432050"/>
          </a:xfrm>
          <a:prstGeom prst="rect">
            <a:avLst/>
          </a:prstGeom>
          <a:noFill/>
          <a:ln w="9525">
            <a:noFill/>
            <a:miter lim="800000"/>
            <a:headEnd/>
            <a:tailEnd/>
          </a:ln>
        </p:spPr>
      </p:pic>
      <p:pic>
        <p:nvPicPr>
          <p:cNvPr id="14339" name="Picture 2" descr="O7027.bmp"/>
          <p:cNvPicPr>
            <a:picLocks noChangeAspect="1"/>
          </p:cNvPicPr>
          <p:nvPr/>
        </p:nvPicPr>
        <p:blipFill>
          <a:blip r:embed="rId3"/>
          <a:srcRect/>
          <a:stretch>
            <a:fillRect/>
          </a:stretch>
        </p:blipFill>
        <p:spPr bwMode="auto">
          <a:xfrm>
            <a:off x="0" y="3929063"/>
            <a:ext cx="9144000" cy="1204912"/>
          </a:xfrm>
          <a:prstGeom prst="rect">
            <a:avLst/>
          </a:prstGeom>
          <a:noFill/>
          <a:ln w="9525">
            <a:noFill/>
            <a:miter lim="800000"/>
            <a:headEnd/>
            <a:tailEnd/>
          </a:ln>
        </p:spPr>
      </p:pic>
      <p:sp>
        <p:nvSpPr>
          <p:cNvPr id="14340" name="TextBox 3"/>
          <p:cNvSpPr txBox="1">
            <a:spLocks noChangeArrowheads="1"/>
          </p:cNvSpPr>
          <p:nvPr/>
        </p:nvSpPr>
        <p:spPr bwMode="auto">
          <a:xfrm>
            <a:off x="3500438" y="1928813"/>
            <a:ext cx="4503737" cy="1077912"/>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Stellar remnant NGC7207</a:t>
            </a:r>
          </a:p>
          <a:p>
            <a:r>
              <a:rPr lang="en-GB" sz="3200" b="1">
                <a:solidFill>
                  <a:srgbClr val="FFFF00"/>
                </a:solidFill>
                <a:latin typeface="Calibri" pitchFamily="34" charset="0"/>
              </a:rPr>
              <a:t>&amp; its spectrum</a:t>
            </a:r>
          </a:p>
        </p:txBody>
      </p:sp>
      <p:sp>
        <p:nvSpPr>
          <p:cNvPr id="5" name="Oval 4"/>
          <p:cNvSpPr/>
          <p:nvPr/>
        </p:nvSpPr>
        <p:spPr>
          <a:xfrm>
            <a:off x="2357438" y="3786188"/>
            <a:ext cx="1285875" cy="135731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TextBox 5"/>
          <p:cNvSpPr txBox="1">
            <a:spLocks noChangeArrowheads="1"/>
          </p:cNvSpPr>
          <p:nvPr/>
        </p:nvSpPr>
        <p:spPr bwMode="auto">
          <a:xfrm>
            <a:off x="500063" y="5500688"/>
            <a:ext cx="6927850" cy="523875"/>
          </a:xfrm>
          <a:prstGeom prst="rect">
            <a:avLst/>
          </a:prstGeom>
          <a:noFill/>
          <a:ln w="9525">
            <a:noFill/>
            <a:miter lim="800000"/>
            <a:headEnd/>
            <a:tailEnd/>
          </a:ln>
        </p:spPr>
        <p:txBody>
          <a:bodyPr wrap="none">
            <a:spAutoFit/>
          </a:bodyPr>
          <a:lstStyle/>
          <a:p>
            <a:r>
              <a:rPr lang="en-GB" sz="2800" b="1">
                <a:solidFill>
                  <a:srgbClr val="FFFF00"/>
                </a:solidFill>
                <a:latin typeface="Calibri" pitchFamily="34" charset="0"/>
              </a:rPr>
              <a:t>Forbidden lines due to doubly ionised oxygen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orsehead landscape.jpg"/>
          <p:cNvPicPr>
            <a:picLocks noChangeAspect="1"/>
          </p:cNvPicPr>
          <p:nvPr/>
        </p:nvPicPr>
        <p:blipFill>
          <a:blip r:embed="rId2"/>
          <a:srcRect/>
          <a:stretch>
            <a:fillRect/>
          </a:stretch>
        </p:blipFill>
        <p:spPr bwMode="auto">
          <a:xfrm>
            <a:off x="0" y="0"/>
            <a:ext cx="9137650" cy="6862763"/>
          </a:xfrm>
          <a:prstGeom prst="rect">
            <a:avLst/>
          </a:prstGeom>
          <a:noFill/>
          <a:ln w="9525">
            <a:noFill/>
            <a:miter lim="800000"/>
            <a:headEnd/>
            <a:tailEnd/>
          </a:ln>
        </p:spPr>
      </p:pic>
      <p:sp>
        <p:nvSpPr>
          <p:cNvPr id="15363" name="TextBox 2"/>
          <p:cNvSpPr txBox="1">
            <a:spLocks noChangeArrowheads="1"/>
          </p:cNvSpPr>
          <p:nvPr/>
        </p:nvSpPr>
        <p:spPr bwMode="auto">
          <a:xfrm>
            <a:off x="428625" y="214313"/>
            <a:ext cx="4665663" cy="584200"/>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What we shall learn about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kecks-50b.gif"/>
          <p:cNvPicPr>
            <a:picLocks noChangeAspect="1"/>
          </p:cNvPicPr>
          <p:nvPr/>
        </p:nvPicPr>
        <p:blipFill>
          <a:blip r:embed="rId2"/>
          <a:srcRect/>
          <a:stretch>
            <a:fillRect/>
          </a:stretch>
        </p:blipFill>
        <p:spPr bwMode="auto">
          <a:xfrm>
            <a:off x="428625" y="571500"/>
            <a:ext cx="3868738" cy="3071813"/>
          </a:xfrm>
          <a:prstGeom prst="rect">
            <a:avLst/>
          </a:prstGeom>
          <a:noFill/>
          <a:ln w="9525">
            <a:noFill/>
            <a:miter lim="800000"/>
            <a:headEnd/>
            <a:tailEnd/>
          </a:ln>
        </p:spPr>
      </p:pic>
      <p:sp>
        <p:nvSpPr>
          <p:cNvPr id="16387" name="TextBox 3"/>
          <p:cNvSpPr txBox="1">
            <a:spLocks noChangeArrowheads="1"/>
          </p:cNvSpPr>
          <p:nvPr/>
        </p:nvSpPr>
        <p:spPr bwMode="auto">
          <a:xfrm>
            <a:off x="5357813" y="642938"/>
            <a:ext cx="2011362" cy="584200"/>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Telescopes</a:t>
            </a:r>
          </a:p>
        </p:txBody>
      </p:sp>
      <p:pic>
        <p:nvPicPr>
          <p:cNvPr id="16388" name="Picture 4" descr="vla006_nrao_big.jpg"/>
          <p:cNvPicPr>
            <a:picLocks noChangeAspect="1"/>
          </p:cNvPicPr>
          <p:nvPr/>
        </p:nvPicPr>
        <p:blipFill>
          <a:blip r:embed="rId3"/>
          <a:srcRect/>
          <a:stretch>
            <a:fillRect/>
          </a:stretch>
        </p:blipFill>
        <p:spPr bwMode="auto">
          <a:xfrm>
            <a:off x="4487863" y="3214688"/>
            <a:ext cx="4656137" cy="3140075"/>
          </a:xfrm>
          <a:prstGeom prst="rect">
            <a:avLst/>
          </a:prstGeom>
          <a:noFill/>
          <a:ln w="9525">
            <a:noFill/>
            <a:miter lim="800000"/>
            <a:headEnd/>
            <a:tailEnd/>
          </a:ln>
        </p:spPr>
      </p:pic>
      <p:sp>
        <p:nvSpPr>
          <p:cNvPr id="16389" name="TextBox 5"/>
          <p:cNvSpPr txBox="1">
            <a:spLocks noChangeArrowheads="1"/>
          </p:cNvSpPr>
          <p:nvPr/>
        </p:nvSpPr>
        <p:spPr bwMode="auto">
          <a:xfrm>
            <a:off x="428625" y="4929188"/>
            <a:ext cx="3692525" cy="1384300"/>
          </a:xfrm>
          <a:prstGeom prst="rect">
            <a:avLst/>
          </a:prstGeom>
          <a:noFill/>
          <a:ln w="9525">
            <a:noFill/>
            <a:miter lim="800000"/>
            <a:headEnd/>
            <a:tailEnd/>
          </a:ln>
        </p:spPr>
        <p:txBody>
          <a:bodyPr wrap="none">
            <a:spAutoFit/>
          </a:bodyPr>
          <a:lstStyle/>
          <a:p>
            <a:r>
              <a:rPr lang="en-GB" sz="2800" b="1">
                <a:solidFill>
                  <a:srgbClr val="FFFF00"/>
                </a:solidFill>
                <a:latin typeface="Calibri" pitchFamily="34" charset="0"/>
              </a:rPr>
              <a:t>Hi-tec &amp; very expensive</a:t>
            </a:r>
          </a:p>
          <a:p>
            <a:r>
              <a:rPr lang="en-GB" sz="2800" b="1">
                <a:solidFill>
                  <a:srgbClr val="FFFF00"/>
                </a:solidFill>
                <a:latin typeface="Calibri" pitchFamily="34" charset="0"/>
              </a:rPr>
              <a:t>but their basic function</a:t>
            </a:r>
          </a:p>
          <a:p>
            <a:r>
              <a:rPr lang="en-GB" sz="2800" b="1">
                <a:solidFill>
                  <a:srgbClr val="FFFF00"/>
                </a:solidFill>
                <a:latin typeface="Calibri" pitchFamily="34" charset="0"/>
              </a:rPr>
              <a:t>is really quite simple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EM spectrum.jpg"/>
          <p:cNvPicPr>
            <a:picLocks noChangeAspect="1"/>
          </p:cNvPicPr>
          <p:nvPr/>
        </p:nvPicPr>
        <p:blipFill>
          <a:blip r:embed="rId2"/>
          <a:srcRect/>
          <a:stretch>
            <a:fillRect/>
          </a:stretch>
        </p:blipFill>
        <p:spPr bwMode="auto">
          <a:xfrm>
            <a:off x="-82550" y="893763"/>
            <a:ext cx="6118225" cy="4953000"/>
          </a:xfrm>
          <a:prstGeom prst="rect">
            <a:avLst/>
          </a:prstGeom>
          <a:noFill/>
          <a:ln w="9525">
            <a:noFill/>
            <a:miter lim="800000"/>
            <a:headEnd/>
            <a:tailEnd/>
          </a:ln>
        </p:spPr>
      </p:pic>
      <p:sp>
        <p:nvSpPr>
          <p:cNvPr id="17411" name="TextBox 2"/>
          <p:cNvSpPr txBox="1">
            <a:spLocks noChangeArrowheads="1"/>
          </p:cNvSpPr>
          <p:nvPr/>
        </p:nvSpPr>
        <p:spPr bwMode="auto">
          <a:xfrm>
            <a:off x="285750" y="214313"/>
            <a:ext cx="2282825" cy="523875"/>
          </a:xfrm>
          <a:prstGeom prst="rect">
            <a:avLst/>
          </a:prstGeom>
          <a:noFill/>
          <a:ln w="9525">
            <a:noFill/>
            <a:miter lim="800000"/>
            <a:headEnd/>
            <a:tailEnd/>
          </a:ln>
        </p:spPr>
        <p:txBody>
          <a:bodyPr wrap="none">
            <a:spAutoFit/>
          </a:bodyPr>
          <a:lstStyle/>
          <a:p>
            <a:r>
              <a:rPr lang="en-GB" sz="2800" b="1">
                <a:solidFill>
                  <a:srgbClr val="FFFF00"/>
                </a:solidFill>
                <a:latin typeface="Calibri" pitchFamily="34" charset="0"/>
              </a:rPr>
              <a:t>e-m Radiation</a:t>
            </a:r>
          </a:p>
        </p:txBody>
      </p:sp>
      <p:pic>
        <p:nvPicPr>
          <p:cNvPr id="17412" name="Picture 3" descr="hst_sts103_big.jpg"/>
          <p:cNvPicPr>
            <a:picLocks noChangeAspect="1"/>
          </p:cNvPicPr>
          <p:nvPr/>
        </p:nvPicPr>
        <p:blipFill>
          <a:blip r:embed="rId3"/>
          <a:srcRect/>
          <a:stretch>
            <a:fillRect/>
          </a:stretch>
        </p:blipFill>
        <p:spPr bwMode="auto">
          <a:xfrm>
            <a:off x="6167438" y="714375"/>
            <a:ext cx="2976562" cy="2957513"/>
          </a:xfrm>
          <a:prstGeom prst="rect">
            <a:avLst/>
          </a:prstGeom>
          <a:noFill/>
          <a:ln w="9525">
            <a:noFill/>
            <a:miter lim="800000"/>
            <a:headEnd/>
            <a:tailEnd/>
          </a:ln>
        </p:spPr>
      </p:pic>
      <p:sp>
        <p:nvSpPr>
          <p:cNvPr id="17413" name="TextBox 4"/>
          <p:cNvSpPr txBox="1">
            <a:spLocks noChangeArrowheads="1"/>
          </p:cNvSpPr>
          <p:nvPr/>
        </p:nvSpPr>
        <p:spPr bwMode="auto">
          <a:xfrm>
            <a:off x="214313" y="6072188"/>
            <a:ext cx="8189912" cy="523875"/>
          </a:xfrm>
          <a:prstGeom prst="rect">
            <a:avLst/>
          </a:prstGeom>
          <a:noFill/>
          <a:ln w="9525">
            <a:noFill/>
            <a:miter lim="800000"/>
            <a:headEnd/>
            <a:tailEnd/>
          </a:ln>
        </p:spPr>
        <p:txBody>
          <a:bodyPr wrap="none">
            <a:spAutoFit/>
          </a:bodyPr>
          <a:lstStyle/>
          <a:p>
            <a:r>
              <a:rPr lang="en-GB" sz="2800" b="1">
                <a:solidFill>
                  <a:srgbClr val="FFFF00"/>
                </a:solidFill>
                <a:latin typeface="Calibri" pitchFamily="34" charset="0"/>
              </a:rPr>
              <a:t>Astronomers now observe at virtually all wavelengths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2000250" y="357188"/>
            <a:ext cx="4706938" cy="584200"/>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How the Night Sky ‘Works’</a:t>
            </a:r>
          </a:p>
        </p:txBody>
      </p:sp>
      <p:pic>
        <p:nvPicPr>
          <p:cNvPr id="18435" name="Picture 3" descr="celestial_sphere_relative_coordinate.gif"/>
          <p:cNvPicPr>
            <a:picLocks noChangeAspect="1"/>
          </p:cNvPicPr>
          <p:nvPr/>
        </p:nvPicPr>
        <p:blipFill>
          <a:blip r:embed="rId2"/>
          <a:srcRect/>
          <a:stretch>
            <a:fillRect/>
          </a:stretch>
        </p:blipFill>
        <p:spPr bwMode="auto">
          <a:xfrm>
            <a:off x="633413" y="1143000"/>
            <a:ext cx="7539037" cy="4786313"/>
          </a:xfrm>
          <a:prstGeom prst="rect">
            <a:avLst/>
          </a:prstGeom>
          <a:noFill/>
          <a:ln w="9525">
            <a:noFill/>
            <a:miter lim="800000"/>
            <a:headEnd/>
            <a:tailEnd/>
          </a:ln>
        </p:spPr>
      </p:pic>
      <p:pic>
        <p:nvPicPr>
          <p:cNvPr id="5" name="Picture 4" descr="CelestialSphere2.jpg"/>
          <p:cNvPicPr>
            <a:picLocks noChangeAspect="1"/>
          </p:cNvPicPr>
          <p:nvPr/>
        </p:nvPicPr>
        <p:blipFill>
          <a:blip r:embed="rId3"/>
          <a:srcRect/>
          <a:stretch>
            <a:fillRect/>
          </a:stretch>
        </p:blipFill>
        <p:spPr bwMode="auto">
          <a:xfrm>
            <a:off x="1571625" y="1000125"/>
            <a:ext cx="5910263" cy="5622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eaton_olympicdawn_102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9459" name="Picture 1" descr="marsglobe_viking_big.jpg"/>
          <p:cNvPicPr>
            <a:picLocks noChangeAspect="1"/>
          </p:cNvPicPr>
          <p:nvPr/>
        </p:nvPicPr>
        <p:blipFill>
          <a:blip r:embed="rId3"/>
          <a:srcRect/>
          <a:stretch>
            <a:fillRect/>
          </a:stretch>
        </p:blipFill>
        <p:spPr bwMode="auto">
          <a:xfrm>
            <a:off x="428625" y="857250"/>
            <a:ext cx="2571750" cy="2571750"/>
          </a:xfrm>
          <a:prstGeom prst="rect">
            <a:avLst/>
          </a:prstGeom>
          <a:noFill/>
          <a:ln w="9525">
            <a:noFill/>
            <a:miter lim="800000"/>
            <a:headEnd/>
            <a:tailEnd/>
          </a:ln>
        </p:spPr>
      </p:pic>
      <p:pic>
        <p:nvPicPr>
          <p:cNvPr id="19460" name="Picture 3" descr="nightsaturn_voyager1_big.jpg"/>
          <p:cNvPicPr>
            <a:picLocks noChangeAspect="1"/>
          </p:cNvPicPr>
          <p:nvPr/>
        </p:nvPicPr>
        <p:blipFill>
          <a:blip r:embed="rId4"/>
          <a:srcRect/>
          <a:stretch>
            <a:fillRect/>
          </a:stretch>
        </p:blipFill>
        <p:spPr bwMode="auto">
          <a:xfrm>
            <a:off x="285750" y="3571875"/>
            <a:ext cx="4348163" cy="2992438"/>
          </a:xfrm>
          <a:prstGeom prst="rect">
            <a:avLst/>
          </a:prstGeom>
          <a:noFill/>
          <a:ln w="9525">
            <a:noFill/>
            <a:miter lim="800000"/>
            <a:headEnd/>
            <a:tailEnd/>
          </a:ln>
        </p:spPr>
      </p:pic>
      <p:pic>
        <p:nvPicPr>
          <p:cNvPr id="19461" name="Picture 4" descr="Hubble-Jupiter.jpg"/>
          <p:cNvPicPr>
            <a:picLocks noChangeAspect="1"/>
          </p:cNvPicPr>
          <p:nvPr/>
        </p:nvPicPr>
        <p:blipFill>
          <a:blip r:embed="rId5"/>
          <a:srcRect/>
          <a:stretch>
            <a:fillRect/>
          </a:stretch>
        </p:blipFill>
        <p:spPr bwMode="auto">
          <a:xfrm>
            <a:off x="5786438" y="500063"/>
            <a:ext cx="2457450" cy="3071812"/>
          </a:xfrm>
          <a:prstGeom prst="rect">
            <a:avLst/>
          </a:prstGeom>
          <a:noFill/>
          <a:ln w="9525">
            <a:noFill/>
            <a:miter lim="800000"/>
            <a:headEnd/>
            <a:tailEnd/>
          </a:ln>
        </p:spPr>
      </p:pic>
      <p:sp>
        <p:nvSpPr>
          <p:cNvPr id="19462" name="TextBox 6"/>
          <p:cNvSpPr txBox="1">
            <a:spLocks noChangeArrowheads="1"/>
          </p:cNvSpPr>
          <p:nvPr/>
        </p:nvSpPr>
        <p:spPr bwMode="auto">
          <a:xfrm>
            <a:off x="4857750" y="4000500"/>
            <a:ext cx="3581400" cy="2062163"/>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The Solar System</a:t>
            </a:r>
          </a:p>
          <a:p>
            <a:r>
              <a:rPr lang="en-GB" sz="3200" b="1">
                <a:solidFill>
                  <a:srgbClr val="FFFF00"/>
                </a:solidFill>
                <a:latin typeface="Calibri" pitchFamily="34" charset="0"/>
              </a:rPr>
              <a:t>But not too much;</a:t>
            </a:r>
          </a:p>
          <a:p>
            <a:r>
              <a:rPr lang="en-GB" sz="3200" b="1">
                <a:solidFill>
                  <a:srgbClr val="FFFF00"/>
                </a:solidFill>
                <a:latin typeface="Calibri" pitchFamily="34" charset="0"/>
              </a:rPr>
              <a:t>More a subject for</a:t>
            </a:r>
          </a:p>
          <a:p>
            <a:r>
              <a:rPr lang="en-GB" sz="3200" b="1">
                <a:solidFill>
                  <a:srgbClr val="FFFF00"/>
                </a:solidFill>
                <a:latin typeface="Calibri" pitchFamily="34" charset="0"/>
              </a:rPr>
              <a:t>Planetary scientists.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obsdome.jpg"/>
          <p:cNvPicPr>
            <a:picLocks noChangeAspect="1"/>
          </p:cNvPicPr>
          <p:nvPr/>
        </p:nvPicPr>
        <p:blipFill>
          <a:blip r:embed="rId2"/>
          <a:srcRect/>
          <a:stretch>
            <a:fillRect/>
          </a:stretch>
        </p:blipFill>
        <p:spPr bwMode="auto">
          <a:xfrm>
            <a:off x="285750" y="1571625"/>
            <a:ext cx="3714750" cy="2305050"/>
          </a:xfrm>
          <a:prstGeom prst="rect">
            <a:avLst/>
          </a:prstGeom>
          <a:noFill/>
          <a:ln w="9525">
            <a:noFill/>
            <a:miter lim="800000"/>
            <a:headEnd/>
            <a:tailEnd/>
          </a:ln>
        </p:spPr>
      </p:pic>
      <p:pic>
        <p:nvPicPr>
          <p:cNvPr id="3075" name="Picture 6" descr="obsmembs2.jpg"/>
          <p:cNvPicPr>
            <a:picLocks noChangeAspect="1"/>
          </p:cNvPicPr>
          <p:nvPr/>
        </p:nvPicPr>
        <p:blipFill>
          <a:blip r:embed="rId3"/>
          <a:srcRect/>
          <a:stretch>
            <a:fillRect/>
          </a:stretch>
        </p:blipFill>
        <p:spPr bwMode="auto">
          <a:xfrm>
            <a:off x="4929188" y="2643188"/>
            <a:ext cx="3929062" cy="2181225"/>
          </a:xfrm>
          <a:prstGeom prst="rect">
            <a:avLst/>
          </a:prstGeom>
          <a:noFill/>
          <a:ln w="9525">
            <a:noFill/>
            <a:miter lim="800000"/>
            <a:headEnd/>
            <a:tailEnd/>
          </a:ln>
        </p:spPr>
      </p:pic>
      <p:sp>
        <p:nvSpPr>
          <p:cNvPr id="3076" name="TextBox 1"/>
          <p:cNvSpPr txBox="1">
            <a:spLocks noChangeArrowheads="1"/>
          </p:cNvSpPr>
          <p:nvPr/>
        </p:nvSpPr>
        <p:spPr bwMode="auto">
          <a:xfrm>
            <a:off x="2143125" y="0"/>
            <a:ext cx="4827588" cy="1200150"/>
          </a:xfrm>
          <a:prstGeom prst="rect">
            <a:avLst/>
          </a:prstGeom>
          <a:noFill/>
          <a:ln w="9525">
            <a:noFill/>
            <a:miter lim="800000"/>
            <a:headEnd/>
            <a:tailEnd/>
          </a:ln>
        </p:spPr>
        <p:txBody>
          <a:bodyPr wrap="none">
            <a:spAutoFit/>
          </a:bodyPr>
          <a:lstStyle/>
          <a:p>
            <a:pPr algn="ctr"/>
            <a:r>
              <a:rPr lang="en-GB" sz="3600" b="1">
                <a:solidFill>
                  <a:srgbClr val="FFFF00"/>
                </a:solidFill>
                <a:latin typeface="Calibri" pitchFamily="34" charset="0"/>
              </a:rPr>
              <a:t>Try to see the night sky</a:t>
            </a:r>
          </a:p>
          <a:p>
            <a:pPr algn="ctr"/>
            <a:r>
              <a:rPr lang="en-GB" sz="3600" b="1">
                <a:solidFill>
                  <a:srgbClr val="FFFF00"/>
                </a:solidFill>
                <a:latin typeface="Calibri" pitchFamily="34" charset="0"/>
              </a:rPr>
              <a:t>through a real telescope</a:t>
            </a:r>
          </a:p>
        </p:txBody>
      </p:sp>
      <p:sp>
        <p:nvSpPr>
          <p:cNvPr id="3077" name="TextBox 2"/>
          <p:cNvSpPr txBox="1">
            <a:spLocks noChangeArrowheads="1"/>
          </p:cNvSpPr>
          <p:nvPr/>
        </p:nvSpPr>
        <p:spPr bwMode="auto">
          <a:xfrm>
            <a:off x="4857750" y="1500188"/>
            <a:ext cx="3895725" cy="954087"/>
          </a:xfrm>
          <a:prstGeom prst="rect">
            <a:avLst/>
          </a:prstGeom>
          <a:noFill/>
          <a:ln w="9525">
            <a:noFill/>
            <a:miter lim="800000"/>
            <a:headEnd/>
            <a:tailEnd/>
          </a:ln>
        </p:spPr>
        <p:txBody>
          <a:bodyPr>
            <a:spAutoFit/>
          </a:bodyPr>
          <a:lstStyle/>
          <a:p>
            <a:r>
              <a:rPr lang="en-GB" sz="2800" b="1">
                <a:solidFill>
                  <a:schemeClr val="bg1"/>
                </a:solidFill>
                <a:latin typeface="Calibri" pitchFamily="34" charset="0"/>
                <a:hlinkClick r:id="rId4"/>
              </a:rPr>
              <a:t>www.salfordastro.org.uk</a:t>
            </a:r>
            <a:endParaRPr lang="en-GB" sz="2800" b="1">
              <a:solidFill>
                <a:schemeClr val="bg1"/>
              </a:solidFill>
              <a:latin typeface="Calibri" pitchFamily="34" charset="0"/>
            </a:endParaRPr>
          </a:p>
          <a:p>
            <a:endParaRPr lang="en-GB" sz="2800" b="1">
              <a:solidFill>
                <a:srgbClr val="FFFF00"/>
              </a:solidFill>
              <a:latin typeface="Calibri" pitchFamily="34" charset="0"/>
            </a:endParaRPr>
          </a:p>
        </p:txBody>
      </p:sp>
      <p:sp>
        <p:nvSpPr>
          <p:cNvPr id="3078" name="TextBox 3"/>
          <p:cNvSpPr txBox="1">
            <a:spLocks noChangeArrowheads="1"/>
          </p:cNvSpPr>
          <p:nvPr/>
        </p:nvSpPr>
        <p:spPr bwMode="auto">
          <a:xfrm>
            <a:off x="0" y="4179888"/>
            <a:ext cx="3714750" cy="2678112"/>
          </a:xfrm>
          <a:prstGeom prst="rect">
            <a:avLst/>
          </a:prstGeom>
          <a:noFill/>
          <a:ln w="9525">
            <a:noFill/>
            <a:miter lim="800000"/>
            <a:headEnd/>
            <a:tailEnd/>
          </a:ln>
        </p:spPr>
        <p:txBody>
          <a:bodyPr>
            <a:spAutoFit/>
          </a:bodyPr>
          <a:lstStyle/>
          <a:p>
            <a:r>
              <a:rPr lang="en-GB" sz="2800" b="1">
                <a:solidFill>
                  <a:srgbClr val="FFFF00"/>
                </a:solidFill>
                <a:latin typeface="Calibri" pitchFamily="34" charset="0"/>
              </a:rPr>
              <a:t>Salford Observatory: </a:t>
            </a:r>
            <a:r>
              <a:rPr lang="en-GB" sz="2800">
                <a:solidFill>
                  <a:srgbClr val="FFFF00"/>
                </a:solidFill>
                <a:latin typeface="Calibri" pitchFamily="34" charset="0"/>
              </a:rPr>
              <a:t> Chaseley Field, </a:t>
            </a:r>
          </a:p>
          <a:p>
            <a:r>
              <a:rPr lang="en-GB" sz="2800">
                <a:solidFill>
                  <a:srgbClr val="FFFF00"/>
                </a:solidFill>
                <a:latin typeface="Calibri" pitchFamily="34" charset="0"/>
              </a:rPr>
              <a:t>Chaseley Road, Salford (entrance opposite number 12)</a:t>
            </a:r>
          </a:p>
        </p:txBody>
      </p:sp>
      <p:sp>
        <p:nvSpPr>
          <p:cNvPr id="3079" name="TextBox 4"/>
          <p:cNvSpPr txBox="1">
            <a:spLocks noChangeArrowheads="1"/>
          </p:cNvSpPr>
          <p:nvPr/>
        </p:nvSpPr>
        <p:spPr bwMode="auto">
          <a:xfrm>
            <a:off x="4806950" y="5041900"/>
            <a:ext cx="4337050" cy="1816100"/>
          </a:xfrm>
          <a:prstGeom prst="rect">
            <a:avLst/>
          </a:prstGeom>
          <a:noFill/>
          <a:ln w="9525">
            <a:noFill/>
            <a:miter lim="800000"/>
            <a:headEnd/>
            <a:tailEnd/>
          </a:ln>
        </p:spPr>
        <p:txBody>
          <a:bodyPr wrap="none">
            <a:spAutoFit/>
          </a:bodyPr>
          <a:lstStyle/>
          <a:p>
            <a:r>
              <a:rPr lang="en-GB" sz="2800">
                <a:solidFill>
                  <a:srgbClr val="FFFF00"/>
                </a:solidFill>
                <a:latin typeface="Calibri" pitchFamily="34" charset="0"/>
              </a:rPr>
              <a:t>Salford Astronomical Society</a:t>
            </a:r>
          </a:p>
          <a:p>
            <a:r>
              <a:rPr lang="en-GB" sz="2800">
                <a:solidFill>
                  <a:srgbClr val="FFFF00"/>
                </a:solidFill>
                <a:latin typeface="Calibri" pitchFamily="34" charset="0"/>
              </a:rPr>
              <a:t>Observatory Open Nights</a:t>
            </a:r>
          </a:p>
          <a:p>
            <a:r>
              <a:rPr lang="en-GB" sz="2800">
                <a:solidFill>
                  <a:srgbClr val="FFFF00"/>
                </a:solidFill>
                <a:latin typeface="Calibri" pitchFamily="34" charset="0"/>
              </a:rPr>
              <a:t>1st Wed. in month 7.30pm</a:t>
            </a:r>
          </a:p>
          <a:p>
            <a:r>
              <a:rPr lang="en-GB" sz="2800">
                <a:solidFill>
                  <a:srgbClr val="FFFF00"/>
                </a:solidFill>
                <a:latin typeface="Calibri" pitchFamily="34" charset="0"/>
              </a:rPr>
              <a:t>Eg. Oct 5</a:t>
            </a:r>
            <a:r>
              <a:rPr lang="en-GB" sz="2800" baseline="30000">
                <a:solidFill>
                  <a:srgbClr val="FFFF00"/>
                </a:solidFill>
                <a:latin typeface="Calibri" pitchFamily="34" charset="0"/>
              </a:rPr>
              <a:t>th</a:t>
            </a:r>
            <a:r>
              <a:rPr lang="en-GB" sz="2800">
                <a:solidFill>
                  <a:srgbClr val="FFFF00"/>
                </a:solidFill>
                <a:latin typeface="Calibri" pitchFamily="34" charset="0"/>
              </a:rPr>
              <a:t>, Nov 2</a:t>
            </a:r>
            <a:r>
              <a:rPr lang="en-GB" sz="2800" baseline="30000">
                <a:solidFill>
                  <a:srgbClr val="FFFF00"/>
                </a:solidFill>
                <a:latin typeface="Calibri" pitchFamily="34" charset="0"/>
              </a:rPr>
              <a:t>nd</a:t>
            </a:r>
            <a:r>
              <a:rPr lang="en-GB" sz="2800">
                <a:solidFill>
                  <a:srgbClr val="FFFF00"/>
                </a:solidFill>
                <a:latin typeface="Calibri" pitchFamily="34" charset="0"/>
              </a:rPr>
              <a:t> etc</a:t>
            </a:r>
            <a:r>
              <a:rPr lang="en-GB" sz="2400">
                <a:solidFill>
                  <a:srgbClr val="FFFF00"/>
                </a:solidFill>
                <a:latin typeface="Calibri" pitchFamily="34"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orbit.gif"/>
          <p:cNvPicPr>
            <a:picLocks noChangeAspect="1"/>
          </p:cNvPicPr>
          <p:nvPr/>
        </p:nvPicPr>
        <p:blipFill>
          <a:blip r:embed="rId2"/>
          <a:srcRect/>
          <a:stretch>
            <a:fillRect/>
          </a:stretch>
        </p:blipFill>
        <p:spPr bwMode="auto">
          <a:xfrm>
            <a:off x="2190750" y="1047750"/>
            <a:ext cx="4762500" cy="4762500"/>
          </a:xfrm>
          <a:prstGeom prst="rect">
            <a:avLst/>
          </a:prstGeom>
          <a:noFill/>
          <a:ln w="9525">
            <a:noFill/>
            <a:miter lim="800000"/>
            <a:headEnd/>
            <a:tailEnd/>
          </a:ln>
        </p:spPr>
      </p:pic>
      <p:sp>
        <p:nvSpPr>
          <p:cNvPr id="20483" name="TextBox 2"/>
          <p:cNvSpPr txBox="1">
            <a:spLocks noChangeArrowheads="1"/>
          </p:cNvSpPr>
          <p:nvPr/>
        </p:nvSpPr>
        <p:spPr bwMode="auto">
          <a:xfrm>
            <a:off x="285750" y="214313"/>
            <a:ext cx="3527425" cy="523875"/>
          </a:xfrm>
          <a:prstGeom prst="rect">
            <a:avLst/>
          </a:prstGeom>
          <a:noFill/>
          <a:ln w="9525">
            <a:noFill/>
            <a:miter lim="800000"/>
            <a:headEnd/>
            <a:tailEnd/>
          </a:ln>
        </p:spPr>
        <p:txBody>
          <a:bodyPr wrap="none">
            <a:spAutoFit/>
          </a:bodyPr>
          <a:lstStyle/>
          <a:p>
            <a:r>
              <a:rPr lang="en-GB" sz="2800" b="1">
                <a:solidFill>
                  <a:srgbClr val="FFFF00"/>
                </a:solidFill>
                <a:latin typeface="Calibri" pitchFamily="34" charset="0"/>
              </a:rPr>
              <a:t>Orbits &amp; Kepler’s Laws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cmsky_cortner_full.jpg"/>
          <p:cNvPicPr>
            <a:picLocks noChangeAspect="1"/>
          </p:cNvPicPr>
          <p:nvPr/>
        </p:nvPicPr>
        <p:blipFill>
          <a:blip r:embed="rId2"/>
          <a:srcRect/>
          <a:stretch>
            <a:fillRect/>
          </a:stretch>
        </p:blipFill>
        <p:spPr bwMode="auto">
          <a:xfrm>
            <a:off x="1785938" y="714375"/>
            <a:ext cx="5518150" cy="5857875"/>
          </a:xfrm>
          <a:prstGeom prst="rect">
            <a:avLst/>
          </a:prstGeom>
          <a:noFill/>
          <a:ln w="9525">
            <a:noFill/>
            <a:miter lim="800000"/>
            <a:headEnd/>
            <a:tailEnd/>
          </a:ln>
        </p:spPr>
      </p:pic>
      <p:sp>
        <p:nvSpPr>
          <p:cNvPr id="21507" name="TextBox 2"/>
          <p:cNvSpPr txBox="1">
            <a:spLocks noChangeArrowheads="1"/>
          </p:cNvSpPr>
          <p:nvPr/>
        </p:nvSpPr>
        <p:spPr bwMode="auto">
          <a:xfrm>
            <a:off x="2714625" y="0"/>
            <a:ext cx="3471863" cy="584200"/>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The physics of stars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Ori etc.bmp"/>
          <p:cNvPicPr>
            <a:picLocks noChangeAspect="1"/>
          </p:cNvPicPr>
          <p:nvPr/>
        </p:nvPicPr>
        <p:blipFill>
          <a:blip r:embed="rId2"/>
          <a:srcRect/>
          <a:stretch>
            <a:fillRect/>
          </a:stretch>
        </p:blipFill>
        <p:spPr bwMode="auto">
          <a:xfrm>
            <a:off x="762000" y="571500"/>
            <a:ext cx="7620000" cy="5715000"/>
          </a:xfrm>
          <a:prstGeom prst="rect">
            <a:avLst/>
          </a:prstGeom>
          <a:noFill/>
          <a:ln w="9525">
            <a:noFill/>
            <a:miter lim="800000"/>
            <a:headEnd/>
            <a:tailEnd/>
          </a:ln>
        </p:spPr>
      </p:pic>
      <p:sp>
        <p:nvSpPr>
          <p:cNvPr id="22531" name="TextBox 2"/>
          <p:cNvSpPr txBox="1">
            <a:spLocks noChangeArrowheads="1"/>
          </p:cNvSpPr>
          <p:nvPr/>
        </p:nvSpPr>
        <p:spPr bwMode="auto">
          <a:xfrm>
            <a:off x="461963" y="0"/>
            <a:ext cx="8682037" cy="584200"/>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Observational properties; e.g. brightness &amp; colour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zeta aur hardy.jpg"/>
          <p:cNvPicPr>
            <a:picLocks noChangeAspect="1"/>
          </p:cNvPicPr>
          <p:nvPr/>
        </p:nvPicPr>
        <p:blipFill>
          <a:blip r:embed="rId2" cstate="print"/>
          <a:srcRect/>
          <a:stretch>
            <a:fillRect/>
          </a:stretch>
        </p:blipFill>
        <p:spPr bwMode="auto">
          <a:xfrm>
            <a:off x="571500" y="1000125"/>
            <a:ext cx="3021013" cy="4143375"/>
          </a:xfrm>
          <a:prstGeom prst="rect">
            <a:avLst/>
          </a:prstGeom>
          <a:noFill/>
          <a:ln w="9525">
            <a:noFill/>
            <a:miter lim="800000"/>
            <a:headEnd/>
            <a:tailEnd/>
          </a:ln>
        </p:spPr>
      </p:pic>
      <p:pic>
        <p:nvPicPr>
          <p:cNvPr id="23555" name="Picture 2" descr="THE_SU.jpg"/>
          <p:cNvPicPr>
            <a:picLocks noChangeAspect="1"/>
          </p:cNvPicPr>
          <p:nvPr/>
        </p:nvPicPr>
        <p:blipFill>
          <a:blip r:embed="rId3"/>
          <a:srcRect/>
          <a:stretch>
            <a:fillRect/>
          </a:stretch>
        </p:blipFill>
        <p:spPr bwMode="auto">
          <a:xfrm>
            <a:off x="4357688" y="1000125"/>
            <a:ext cx="4316412" cy="4132263"/>
          </a:xfrm>
          <a:prstGeom prst="rect">
            <a:avLst/>
          </a:prstGeom>
          <a:noFill/>
          <a:ln w="9525">
            <a:noFill/>
            <a:miter lim="800000"/>
            <a:headEnd/>
            <a:tailEnd/>
          </a:ln>
        </p:spPr>
      </p:pic>
      <p:sp>
        <p:nvSpPr>
          <p:cNvPr id="23556" name="TextBox 3"/>
          <p:cNvSpPr txBox="1">
            <a:spLocks noChangeArrowheads="1"/>
          </p:cNvSpPr>
          <p:nvPr/>
        </p:nvSpPr>
        <p:spPr bwMode="auto">
          <a:xfrm>
            <a:off x="785813" y="0"/>
            <a:ext cx="2668587" cy="584200"/>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Stars as suns…</a:t>
            </a:r>
          </a:p>
        </p:txBody>
      </p:sp>
      <p:sp>
        <p:nvSpPr>
          <p:cNvPr id="23557" name="TextBox 4"/>
          <p:cNvSpPr txBox="1">
            <a:spLocks noChangeArrowheads="1"/>
          </p:cNvSpPr>
          <p:nvPr/>
        </p:nvSpPr>
        <p:spPr bwMode="auto">
          <a:xfrm>
            <a:off x="4429125" y="5429250"/>
            <a:ext cx="3541713" cy="584200"/>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…including our own</a:t>
            </a:r>
            <a:endParaRPr lang="en-GB" sz="3600" b="1">
              <a:solidFill>
                <a:srgbClr val="FFFF00"/>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OBAFGKM.jpg"/>
          <p:cNvPicPr>
            <a:picLocks noChangeAspect="1"/>
          </p:cNvPicPr>
          <p:nvPr/>
        </p:nvPicPr>
        <p:blipFill>
          <a:blip r:embed="rId2"/>
          <a:srcRect/>
          <a:stretch>
            <a:fillRect/>
          </a:stretch>
        </p:blipFill>
        <p:spPr bwMode="auto">
          <a:xfrm>
            <a:off x="361950" y="2143125"/>
            <a:ext cx="8782050" cy="4105275"/>
          </a:xfrm>
          <a:prstGeom prst="rect">
            <a:avLst/>
          </a:prstGeom>
          <a:noFill/>
          <a:ln w="9525">
            <a:noFill/>
            <a:miter lim="800000"/>
            <a:headEnd/>
            <a:tailEnd/>
          </a:ln>
        </p:spPr>
      </p:pic>
      <p:sp>
        <p:nvSpPr>
          <p:cNvPr id="24579" name="TextBox 2"/>
          <p:cNvSpPr txBox="1">
            <a:spLocks noChangeArrowheads="1"/>
          </p:cNvSpPr>
          <p:nvPr/>
        </p:nvSpPr>
        <p:spPr bwMode="auto">
          <a:xfrm>
            <a:off x="2357438" y="1285875"/>
            <a:ext cx="4456112" cy="584200"/>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Typical stellar spectra</a:t>
            </a:r>
          </a:p>
        </p:txBody>
      </p:sp>
      <p:sp>
        <p:nvSpPr>
          <p:cNvPr id="24580" name="TextBox 3"/>
          <p:cNvSpPr txBox="1">
            <a:spLocks noChangeArrowheads="1"/>
          </p:cNvSpPr>
          <p:nvPr/>
        </p:nvSpPr>
        <p:spPr bwMode="auto">
          <a:xfrm>
            <a:off x="1857375" y="0"/>
            <a:ext cx="4768850" cy="584200"/>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Astronomical spectroscopy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Stellar_Evolution_small.jpg"/>
          <p:cNvPicPr>
            <a:picLocks noChangeAspect="1"/>
          </p:cNvPicPr>
          <p:nvPr/>
        </p:nvPicPr>
        <p:blipFill>
          <a:blip r:embed="rId2"/>
          <a:srcRect/>
          <a:stretch>
            <a:fillRect/>
          </a:stretch>
        </p:blipFill>
        <p:spPr bwMode="auto">
          <a:xfrm>
            <a:off x="762000" y="57150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428625" y="0"/>
            <a:ext cx="5211763" cy="584200"/>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Our Galaxy – the Milky Way…</a:t>
            </a:r>
          </a:p>
        </p:txBody>
      </p:sp>
      <p:pic>
        <p:nvPicPr>
          <p:cNvPr id="26627" name="Picture 2" descr="milkyroadMan_landolfi.jpg"/>
          <p:cNvPicPr>
            <a:picLocks noChangeAspect="1"/>
          </p:cNvPicPr>
          <p:nvPr/>
        </p:nvPicPr>
        <p:blipFill>
          <a:blip r:embed="rId2"/>
          <a:srcRect/>
          <a:stretch>
            <a:fillRect/>
          </a:stretch>
        </p:blipFill>
        <p:spPr bwMode="auto">
          <a:xfrm>
            <a:off x="2786063" y="749300"/>
            <a:ext cx="4071937" cy="610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571500" y="0"/>
            <a:ext cx="3587750" cy="584200"/>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…and other galaxies</a:t>
            </a:r>
          </a:p>
        </p:txBody>
      </p:sp>
      <p:pic>
        <p:nvPicPr>
          <p:cNvPr id="27651" name="Picture 2" descr="m81_hst_big.jpg"/>
          <p:cNvPicPr>
            <a:picLocks noChangeAspect="1"/>
          </p:cNvPicPr>
          <p:nvPr/>
        </p:nvPicPr>
        <p:blipFill>
          <a:blip r:embed="rId2"/>
          <a:srcRect/>
          <a:stretch>
            <a:fillRect/>
          </a:stretch>
        </p:blipFill>
        <p:spPr bwMode="auto">
          <a:xfrm>
            <a:off x="428625" y="811213"/>
            <a:ext cx="8358188" cy="5618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428625" y="0"/>
            <a:ext cx="4924425" cy="584200"/>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Cosmology – the Big Picture</a:t>
            </a:r>
          </a:p>
        </p:txBody>
      </p:sp>
      <p:pic>
        <p:nvPicPr>
          <p:cNvPr id="28675" name="Picture 4" descr="hubble-deep-field-new.jpg"/>
          <p:cNvPicPr>
            <a:picLocks noChangeAspect="1"/>
          </p:cNvPicPr>
          <p:nvPr/>
        </p:nvPicPr>
        <p:blipFill>
          <a:blip r:embed="rId2"/>
          <a:srcRect/>
          <a:stretch>
            <a:fillRect/>
          </a:stretch>
        </p:blipFill>
        <p:spPr bwMode="auto">
          <a:xfrm>
            <a:off x="285750" y="1143000"/>
            <a:ext cx="5372100" cy="4672013"/>
          </a:xfrm>
          <a:prstGeom prst="rect">
            <a:avLst/>
          </a:prstGeom>
          <a:noFill/>
          <a:ln w="9525">
            <a:noFill/>
            <a:miter lim="800000"/>
            <a:headEnd/>
            <a:tailEnd/>
          </a:ln>
        </p:spPr>
      </p:pic>
      <p:pic>
        <p:nvPicPr>
          <p:cNvPr id="28676" name="Picture 2" descr="hubbles_law.gif"/>
          <p:cNvPicPr>
            <a:picLocks noChangeAspect="1"/>
          </p:cNvPicPr>
          <p:nvPr/>
        </p:nvPicPr>
        <p:blipFill>
          <a:blip r:embed="rId3"/>
          <a:srcRect/>
          <a:stretch>
            <a:fillRect/>
          </a:stretch>
        </p:blipFill>
        <p:spPr bwMode="auto">
          <a:xfrm>
            <a:off x="4357688" y="3857625"/>
            <a:ext cx="4119562" cy="2487613"/>
          </a:xfrm>
          <a:prstGeom prst="rect">
            <a:avLst/>
          </a:prstGeom>
          <a:noFill/>
          <a:ln w="9525">
            <a:noFill/>
            <a:miter lim="800000"/>
            <a:headEnd/>
            <a:tailEnd/>
          </a:ln>
        </p:spPr>
      </p:pic>
      <p:sp>
        <p:nvSpPr>
          <p:cNvPr id="28677" name="TextBox 5"/>
          <p:cNvSpPr txBox="1">
            <a:spLocks noChangeArrowheads="1"/>
          </p:cNvSpPr>
          <p:nvPr/>
        </p:nvSpPr>
        <p:spPr bwMode="auto">
          <a:xfrm>
            <a:off x="5857875" y="1214438"/>
            <a:ext cx="2916238" cy="523875"/>
          </a:xfrm>
          <a:prstGeom prst="rect">
            <a:avLst/>
          </a:prstGeom>
          <a:noFill/>
          <a:ln w="9525">
            <a:noFill/>
            <a:miter lim="800000"/>
            <a:headEnd/>
            <a:tailEnd/>
          </a:ln>
        </p:spPr>
        <p:txBody>
          <a:bodyPr wrap="none">
            <a:spAutoFit/>
          </a:bodyPr>
          <a:lstStyle/>
          <a:p>
            <a:r>
              <a:rPr lang="en-GB" sz="2800" b="1">
                <a:solidFill>
                  <a:srgbClr val="FFFF00"/>
                </a:solidFill>
                <a:latin typeface="Calibri" pitchFamily="34" charset="0"/>
              </a:rPr>
              <a:t>Hubble Deep Field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0"/>
            <a:ext cx="9144000" cy="1784350"/>
          </a:xfrm>
          <a:prstGeom prst="rect">
            <a:avLst/>
          </a:prstGeom>
          <a:noFill/>
          <a:ln w="9525">
            <a:noFill/>
            <a:miter lim="800000"/>
            <a:headEnd/>
            <a:tailEnd/>
          </a:ln>
        </p:spPr>
        <p:txBody>
          <a:bodyPr anchor="ctr">
            <a:spAutoFit/>
          </a:bodyPr>
          <a:lstStyle/>
          <a:p>
            <a:pPr algn="ctr"/>
            <a:r>
              <a:rPr lang="en-GB" sz="3600" b="1">
                <a:solidFill>
                  <a:srgbClr val="FFFF00"/>
                </a:solidFill>
                <a:latin typeface="Calibri" pitchFamily="34" charset="0"/>
                <a:ea typeface="Calibri" pitchFamily="34" charset="0"/>
                <a:cs typeface="Times New Roman" pitchFamily="18" charset="0"/>
              </a:rPr>
              <a:t>ASTROPHYSICS Yr 2</a:t>
            </a:r>
          </a:p>
          <a:p>
            <a:pPr algn="ctr"/>
            <a:endParaRPr lang="en-GB">
              <a:solidFill>
                <a:srgbClr val="FFFF00"/>
              </a:solidFill>
              <a:latin typeface="Calibri" pitchFamily="34" charset="0"/>
              <a:ea typeface="Calibri" pitchFamily="34" charset="0"/>
              <a:cs typeface="Times New Roman" pitchFamily="18" charset="0"/>
            </a:endParaRPr>
          </a:p>
          <a:p>
            <a:pPr algn="ctr" eaLnBrk="0" hangingPunct="0"/>
            <a:r>
              <a:rPr lang="en-GB" sz="2800">
                <a:solidFill>
                  <a:srgbClr val="FFFF00"/>
                </a:solidFill>
                <a:latin typeface="Calibri" pitchFamily="34" charset="0"/>
                <a:ea typeface="Calibri" pitchFamily="34" charset="0"/>
                <a:cs typeface="Times New Roman" pitchFamily="18" charset="0"/>
              </a:rPr>
              <a:t>Session 1 - Electromagnetic Radiation &amp; Astronomical Telescopes</a:t>
            </a:r>
          </a:p>
        </p:txBody>
      </p:sp>
      <p:pic>
        <p:nvPicPr>
          <p:cNvPr id="29699" name="Picture 2" descr="vlt_vlt_big.jpg"/>
          <p:cNvPicPr>
            <a:picLocks noChangeAspect="1"/>
          </p:cNvPicPr>
          <p:nvPr/>
        </p:nvPicPr>
        <p:blipFill>
          <a:blip r:embed="rId2"/>
          <a:srcRect/>
          <a:stretch>
            <a:fillRect/>
          </a:stretch>
        </p:blipFill>
        <p:spPr bwMode="auto">
          <a:xfrm>
            <a:off x="1928813" y="1857375"/>
            <a:ext cx="5429250" cy="458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Starlight.bmp"/>
          <p:cNvPicPr>
            <a:picLocks noChangeAspect="1"/>
          </p:cNvPicPr>
          <p:nvPr/>
        </p:nvPicPr>
        <p:blipFill>
          <a:blip r:embed="rId2"/>
          <a:srcRect/>
          <a:stretch>
            <a:fillRect/>
          </a:stretch>
        </p:blipFill>
        <p:spPr bwMode="auto">
          <a:xfrm>
            <a:off x="5214938" y="1500188"/>
            <a:ext cx="3240087" cy="4929187"/>
          </a:xfrm>
          <a:prstGeom prst="rect">
            <a:avLst/>
          </a:prstGeom>
          <a:noFill/>
          <a:ln w="9525">
            <a:noFill/>
            <a:miter lim="800000"/>
            <a:headEnd/>
            <a:tailEnd/>
          </a:ln>
        </p:spPr>
      </p:pic>
      <p:pic>
        <p:nvPicPr>
          <p:cNvPr id="4099" name="Picture 2" descr="spec.bmp"/>
          <p:cNvPicPr>
            <a:picLocks noChangeAspect="1"/>
          </p:cNvPicPr>
          <p:nvPr/>
        </p:nvPicPr>
        <p:blipFill>
          <a:blip r:embed="rId3"/>
          <a:srcRect/>
          <a:stretch>
            <a:fillRect/>
          </a:stretch>
        </p:blipFill>
        <p:spPr bwMode="auto">
          <a:xfrm>
            <a:off x="714375" y="1500188"/>
            <a:ext cx="3403600" cy="4883150"/>
          </a:xfrm>
          <a:prstGeom prst="rect">
            <a:avLst/>
          </a:prstGeom>
          <a:noFill/>
          <a:ln w="9525">
            <a:noFill/>
            <a:miter lim="800000"/>
            <a:headEnd/>
            <a:tailEnd/>
          </a:ln>
        </p:spPr>
      </p:pic>
      <p:sp>
        <p:nvSpPr>
          <p:cNvPr id="4100" name="TextBox 3"/>
          <p:cNvSpPr txBox="1">
            <a:spLocks noChangeArrowheads="1"/>
          </p:cNvSpPr>
          <p:nvPr/>
        </p:nvSpPr>
        <p:spPr bwMode="auto">
          <a:xfrm>
            <a:off x="2643188" y="357188"/>
            <a:ext cx="3105150" cy="584200"/>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These might help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em_spectrum.jpg"/>
          <p:cNvPicPr>
            <a:picLocks noChangeAspect="1"/>
          </p:cNvPicPr>
          <p:nvPr/>
        </p:nvPicPr>
        <p:blipFill>
          <a:blip r:embed="rId2"/>
          <a:srcRect/>
          <a:stretch>
            <a:fillRect/>
          </a:stretch>
        </p:blipFill>
        <p:spPr bwMode="auto">
          <a:xfrm>
            <a:off x="285750" y="428625"/>
            <a:ext cx="8185150" cy="5143500"/>
          </a:xfrm>
          <a:prstGeom prst="rect">
            <a:avLst/>
          </a:prstGeom>
          <a:noFill/>
          <a:ln w="9525">
            <a:noFill/>
            <a:miter lim="800000"/>
            <a:headEnd/>
            <a:tailEnd/>
          </a:ln>
        </p:spPr>
      </p:pic>
      <p:sp>
        <p:nvSpPr>
          <p:cNvPr id="30723" name="Rectangle 2"/>
          <p:cNvSpPr>
            <a:spLocks noChangeArrowheads="1"/>
          </p:cNvSpPr>
          <p:nvPr/>
        </p:nvSpPr>
        <p:spPr bwMode="auto">
          <a:xfrm>
            <a:off x="0" y="5657850"/>
            <a:ext cx="8858250" cy="1200150"/>
          </a:xfrm>
          <a:prstGeom prst="rect">
            <a:avLst/>
          </a:prstGeom>
          <a:noFill/>
          <a:ln w="9525">
            <a:noFill/>
            <a:miter lim="800000"/>
            <a:headEnd/>
            <a:tailEnd/>
          </a:ln>
        </p:spPr>
        <p:txBody>
          <a:bodyPr>
            <a:spAutoFit/>
          </a:bodyPr>
          <a:lstStyle/>
          <a:p>
            <a:r>
              <a:rPr lang="en-GB" sz="2400" b="1">
                <a:solidFill>
                  <a:srgbClr val="FFFF00"/>
                </a:solidFill>
                <a:latin typeface="Calibri" pitchFamily="34" charset="0"/>
              </a:rPr>
              <a:t>Astronomers always plot spectra this way – i.e. with wavelength increasing to the right (physicists often plot spectra the other way round, with frequency; i.e. energy increasing to the right).</a:t>
            </a:r>
          </a:p>
        </p:txBody>
      </p:sp>
      <p:sp>
        <p:nvSpPr>
          <p:cNvPr id="30724" name="Rectangle 1"/>
          <p:cNvSpPr>
            <a:spLocks noChangeArrowheads="1"/>
          </p:cNvSpPr>
          <p:nvPr/>
        </p:nvSpPr>
        <p:spPr bwMode="auto">
          <a:xfrm>
            <a:off x="1500188" y="0"/>
            <a:ext cx="5630862" cy="523875"/>
          </a:xfrm>
          <a:prstGeom prst="rect">
            <a:avLst/>
          </a:prstGeom>
          <a:noFill/>
          <a:ln w="9525">
            <a:noFill/>
            <a:miter lim="800000"/>
            <a:headEnd/>
            <a:tailEnd/>
          </a:ln>
        </p:spPr>
        <p:txBody>
          <a:bodyPr wrap="none" anchor="ctr">
            <a:spAutoFit/>
          </a:bodyPr>
          <a:lstStyle/>
          <a:p>
            <a:r>
              <a:rPr lang="en-GB" sz="2800" b="1">
                <a:solidFill>
                  <a:srgbClr val="FFFF00"/>
                </a:solidFill>
                <a:latin typeface="Calibri" pitchFamily="34" charset="0"/>
                <a:ea typeface="Calibri" pitchFamily="34" charset="0"/>
                <a:cs typeface="Times New Roman" pitchFamily="18" charset="0"/>
              </a:rPr>
              <a:t>The Electromagnetic (e-m) Spectrum</a:t>
            </a:r>
            <a:endParaRPr lang="en-GB" sz="3200">
              <a:solidFill>
                <a:srgbClr val="FFFF00"/>
              </a:solidFill>
              <a:latin typeface="Calibri" pitchFamily="34" charset="0"/>
              <a:ea typeface="Calibri" pitchFamily="34" charset="0"/>
              <a:cs typeface="Times New Roman" pitchFamily="18" charset="0"/>
            </a:endParaRPr>
          </a:p>
        </p:txBody>
      </p:sp>
      <p:sp>
        <p:nvSpPr>
          <p:cNvPr id="30725" name="TextBox 4"/>
          <p:cNvSpPr txBox="1">
            <a:spLocks noChangeArrowheads="1"/>
          </p:cNvSpPr>
          <p:nvPr/>
        </p:nvSpPr>
        <p:spPr bwMode="auto">
          <a:xfrm>
            <a:off x="7143750" y="1357313"/>
            <a:ext cx="1035050" cy="461962"/>
          </a:xfrm>
          <a:prstGeom prst="rect">
            <a:avLst/>
          </a:prstGeom>
          <a:noFill/>
          <a:ln w="9525">
            <a:noFill/>
            <a:miter lim="800000"/>
            <a:headEnd/>
            <a:tailEnd/>
          </a:ln>
        </p:spPr>
        <p:txBody>
          <a:bodyPr wrap="none">
            <a:spAutoFit/>
          </a:bodyPr>
          <a:lstStyle/>
          <a:p>
            <a:r>
              <a:rPr lang="en-GB" sz="2400" b="1">
                <a:latin typeface="Calibri" pitchFamily="34" charset="0"/>
              </a:rPr>
              <a:t>c = </a:t>
            </a:r>
            <a:r>
              <a:rPr lang="en-GB" sz="2400" b="1">
                <a:latin typeface="Calibri" pitchFamily="34" charset="0"/>
                <a:sym typeface="Symbol" pitchFamily="18" charset="2"/>
              </a:rPr>
              <a:t></a:t>
            </a:r>
            <a:endParaRPr lang="en-GB" sz="2400" b="1">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7"/>
          <p:cNvSpPr txBox="1">
            <a:spLocks noChangeArrowheads="1"/>
          </p:cNvSpPr>
          <p:nvPr/>
        </p:nvSpPr>
        <p:spPr bwMode="auto">
          <a:xfrm>
            <a:off x="2071688" y="0"/>
            <a:ext cx="5480050" cy="584200"/>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Typical physics lab spectra</a:t>
            </a:r>
          </a:p>
        </p:txBody>
      </p:sp>
      <p:pic>
        <p:nvPicPr>
          <p:cNvPr id="31747" name="Picture 9" descr="spec_proper_orientation.gif"/>
          <p:cNvPicPr>
            <a:picLocks noChangeAspect="1"/>
          </p:cNvPicPr>
          <p:nvPr/>
        </p:nvPicPr>
        <p:blipFill>
          <a:blip r:embed="rId2"/>
          <a:srcRect/>
          <a:stretch>
            <a:fillRect/>
          </a:stretch>
        </p:blipFill>
        <p:spPr bwMode="auto">
          <a:xfrm>
            <a:off x="1857375" y="793750"/>
            <a:ext cx="5754688" cy="606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OBAFGKM.jpg"/>
          <p:cNvPicPr>
            <a:picLocks noChangeAspect="1"/>
          </p:cNvPicPr>
          <p:nvPr/>
        </p:nvPicPr>
        <p:blipFill>
          <a:blip r:embed="rId2"/>
          <a:srcRect/>
          <a:stretch>
            <a:fillRect/>
          </a:stretch>
        </p:blipFill>
        <p:spPr bwMode="auto">
          <a:xfrm>
            <a:off x="180975" y="1376363"/>
            <a:ext cx="8782050" cy="4105275"/>
          </a:xfrm>
          <a:prstGeom prst="rect">
            <a:avLst/>
          </a:prstGeom>
          <a:noFill/>
          <a:ln w="9525">
            <a:noFill/>
            <a:miter lim="800000"/>
            <a:headEnd/>
            <a:tailEnd/>
          </a:ln>
        </p:spPr>
      </p:pic>
      <p:sp>
        <p:nvSpPr>
          <p:cNvPr id="32771" name="TextBox 2"/>
          <p:cNvSpPr txBox="1">
            <a:spLocks noChangeArrowheads="1"/>
          </p:cNvSpPr>
          <p:nvPr/>
        </p:nvSpPr>
        <p:spPr bwMode="auto">
          <a:xfrm>
            <a:off x="2214563" y="500063"/>
            <a:ext cx="4456112" cy="584200"/>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Typical stellar spectra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spectra.gif"/>
          <p:cNvPicPr>
            <a:picLocks noChangeAspect="1"/>
          </p:cNvPicPr>
          <p:nvPr/>
        </p:nvPicPr>
        <p:blipFill>
          <a:blip r:embed="rId2"/>
          <a:srcRect/>
          <a:stretch>
            <a:fillRect/>
          </a:stretch>
        </p:blipFill>
        <p:spPr bwMode="auto">
          <a:xfrm>
            <a:off x="357188" y="428625"/>
            <a:ext cx="4143375" cy="6038850"/>
          </a:xfrm>
          <a:prstGeom prst="rect">
            <a:avLst/>
          </a:prstGeom>
          <a:noFill/>
          <a:ln w="9525">
            <a:noFill/>
            <a:miter lim="800000"/>
            <a:headEnd/>
            <a:tailEnd/>
          </a:ln>
        </p:spPr>
      </p:pic>
      <p:sp>
        <p:nvSpPr>
          <p:cNvPr id="33795" name="TextBox 2"/>
          <p:cNvSpPr txBox="1">
            <a:spLocks noChangeArrowheads="1"/>
          </p:cNvSpPr>
          <p:nvPr/>
        </p:nvSpPr>
        <p:spPr bwMode="auto">
          <a:xfrm>
            <a:off x="4821238" y="642938"/>
            <a:ext cx="4400550" cy="2246312"/>
          </a:xfrm>
          <a:prstGeom prst="rect">
            <a:avLst/>
          </a:prstGeom>
          <a:noFill/>
          <a:ln w="9525">
            <a:noFill/>
            <a:miter lim="800000"/>
            <a:headEnd/>
            <a:tailEnd/>
          </a:ln>
        </p:spPr>
        <p:txBody>
          <a:bodyPr wrap="none">
            <a:spAutoFit/>
          </a:bodyPr>
          <a:lstStyle/>
          <a:p>
            <a:r>
              <a:rPr lang="en-GB" sz="2800" b="1">
                <a:solidFill>
                  <a:srgbClr val="FFFF00"/>
                </a:solidFill>
                <a:latin typeface="Calibri" pitchFamily="34" charset="0"/>
              </a:rPr>
              <a:t>Plotted as</a:t>
            </a:r>
          </a:p>
          <a:p>
            <a:r>
              <a:rPr lang="en-GB" sz="2800" b="1">
                <a:solidFill>
                  <a:srgbClr val="FFFF00"/>
                </a:solidFill>
                <a:latin typeface="Calibri" pitchFamily="34" charset="0"/>
              </a:rPr>
              <a:t>intensity vs. wavelength</a:t>
            </a:r>
          </a:p>
          <a:p>
            <a:r>
              <a:rPr lang="en-GB" sz="2800" b="1">
                <a:solidFill>
                  <a:srgbClr val="FFFF00"/>
                </a:solidFill>
                <a:latin typeface="Calibri" pitchFamily="34" charset="0"/>
              </a:rPr>
              <a:t>they strikingly resemble</a:t>
            </a:r>
          </a:p>
          <a:p>
            <a:r>
              <a:rPr lang="en-GB" sz="2800" b="1">
                <a:solidFill>
                  <a:srgbClr val="FFFF00"/>
                </a:solidFill>
                <a:latin typeface="Calibri" pitchFamily="34" charset="0"/>
              </a:rPr>
              <a:t>black body spectra.</a:t>
            </a:r>
          </a:p>
          <a:p>
            <a:endParaRPr lang="en-GB" sz="2800" b="1">
              <a:solidFill>
                <a:srgbClr val="FFFF00"/>
              </a:solidFill>
              <a:latin typeface="Calibri" pitchFamily="34" charset="0"/>
            </a:endParaRPr>
          </a:p>
        </p:txBody>
      </p:sp>
      <p:pic>
        <p:nvPicPr>
          <p:cNvPr id="5" name="Picture 4" descr="Fig 3_8.bmp"/>
          <p:cNvPicPr>
            <a:picLocks noChangeAspect="1"/>
          </p:cNvPicPr>
          <p:nvPr/>
        </p:nvPicPr>
        <p:blipFill>
          <a:blip r:embed="rId3"/>
          <a:srcRect/>
          <a:stretch>
            <a:fillRect/>
          </a:stretch>
        </p:blipFill>
        <p:spPr bwMode="auto">
          <a:xfrm>
            <a:off x="4643438" y="2928938"/>
            <a:ext cx="4500562" cy="2735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0" y="0"/>
            <a:ext cx="9144000" cy="6494463"/>
          </a:xfrm>
          <a:prstGeom prst="rect">
            <a:avLst/>
          </a:prstGeom>
          <a:noFill/>
          <a:ln w="9525">
            <a:noFill/>
            <a:miter lim="800000"/>
            <a:headEnd/>
            <a:tailEnd/>
          </a:ln>
        </p:spPr>
        <p:txBody>
          <a:bodyPr anchor="ctr">
            <a:spAutoFit/>
          </a:bodyPr>
          <a:lstStyle/>
          <a:p>
            <a:pPr algn="ctr"/>
            <a:r>
              <a:rPr lang="en-GB" sz="3200" b="1">
                <a:solidFill>
                  <a:srgbClr val="FFFF00"/>
                </a:solidFill>
                <a:latin typeface="Calibri" pitchFamily="34" charset="0"/>
                <a:ea typeface="Calibri" pitchFamily="34" charset="0"/>
                <a:cs typeface="Times New Roman" pitchFamily="18" charset="0"/>
              </a:rPr>
              <a:t>E-M Spectrum Units</a:t>
            </a:r>
          </a:p>
          <a:p>
            <a:pPr algn="ctr"/>
            <a:endParaRPr lang="en-GB" sz="2400" b="1">
              <a:solidFill>
                <a:srgbClr val="FFFF00"/>
              </a:solidFill>
              <a:latin typeface="Calibri" pitchFamily="34" charset="0"/>
              <a:ea typeface="Calibri" pitchFamily="34" charset="0"/>
              <a:cs typeface="Times New Roman" pitchFamily="18" charset="0"/>
            </a:endParaRPr>
          </a:p>
          <a:p>
            <a:pPr algn="ctr" eaLnBrk="0" hangingPunct="0"/>
            <a:r>
              <a:rPr lang="en-GB" sz="2400" b="1">
                <a:solidFill>
                  <a:srgbClr val="FFFF00"/>
                </a:solidFill>
                <a:latin typeface="Calibri" pitchFamily="34" charset="0"/>
                <a:ea typeface="Calibri" pitchFamily="34" charset="0"/>
                <a:cs typeface="Times New Roman" pitchFamily="18" charset="0"/>
              </a:rPr>
              <a:t>High energy end (</a:t>
            </a:r>
            <a:r>
              <a:rPr lang="en-GB" sz="2400" b="1">
                <a:solidFill>
                  <a:srgbClr val="FFFF00"/>
                </a:solidFill>
                <a:latin typeface="Calibri" pitchFamily="34" charset="0"/>
                <a:ea typeface="Calibri" pitchFamily="34" charset="0"/>
                <a:cs typeface="Times New Roman" pitchFamily="18" charset="0"/>
                <a:sym typeface="Symbol" pitchFamily="18" charset="2"/>
              </a:rPr>
              <a:t></a:t>
            </a:r>
            <a:r>
              <a:rPr lang="en-GB" sz="2400" b="1">
                <a:solidFill>
                  <a:srgbClr val="FFFF00"/>
                </a:solidFill>
                <a:latin typeface="Calibri" pitchFamily="34" charset="0"/>
                <a:ea typeface="Calibri" pitchFamily="34" charset="0"/>
                <a:cs typeface="Times New Roman" pitchFamily="18" charset="0"/>
              </a:rPr>
              <a:t> rays, X rays) – Electron volts – see below.</a:t>
            </a:r>
          </a:p>
          <a:p>
            <a:pPr algn="ctr" eaLnBrk="0" hangingPunct="0"/>
            <a:endParaRPr lang="en-GB" sz="2400" b="1">
              <a:solidFill>
                <a:srgbClr val="FFFF00"/>
              </a:solidFill>
              <a:latin typeface="Calibri" pitchFamily="34" charset="0"/>
              <a:ea typeface="Calibri" pitchFamily="34" charset="0"/>
              <a:cs typeface="Times New Roman" pitchFamily="18" charset="0"/>
              <a:sym typeface="Symbol" pitchFamily="18" charset="2"/>
            </a:endParaRPr>
          </a:p>
          <a:p>
            <a:pPr algn="ctr" eaLnBrk="0" hangingPunct="0"/>
            <a:r>
              <a:rPr lang="en-GB" sz="2400" b="1">
                <a:solidFill>
                  <a:srgbClr val="FFFF00"/>
                </a:solidFill>
                <a:latin typeface="Calibri" pitchFamily="34" charset="0"/>
                <a:ea typeface="Calibri" pitchFamily="34" charset="0"/>
                <a:cs typeface="Times New Roman" pitchFamily="18" charset="0"/>
                <a:sym typeface="Symbol" pitchFamily="18" charset="2"/>
              </a:rPr>
              <a:t>UV/Optical/IR – nanometres(10</a:t>
            </a:r>
            <a:r>
              <a:rPr lang="en-GB" sz="2400" b="1" baseline="30000">
                <a:solidFill>
                  <a:srgbClr val="FFFF00"/>
                </a:solidFill>
                <a:latin typeface="Calibri" pitchFamily="34" charset="0"/>
                <a:ea typeface="Calibri" pitchFamily="34" charset="0"/>
                <a:cs typeface="Times New Roman" pitchFamily="18" charset="0"/>
                <a:sym typeface="Symbol" pitchFamily="18" charset="2"/>
              </a:rPr>
              <a:t>-9</a:t>
            </a:r>
            <a:r>
              <a:rPr lang="en-GB" sz="2400" b="1">
                <a:solidFill>
                  <a:srgbClr val="FFFF00"/>
                </a:solidFill>
                <a:latin typeface="Calibri" pitchFamily="34" charset="0"/>
                <a:ea typeface="Calibri" pitchFamily="34" charset="0"/>
                <a:cs typeface="Times New Roman" pitchFamily="18" charset="0"/>
                <a:sym typeface="Symbol" pitchFamily="18" charset="2"/>
              </a:rPr>
              <a:t>m) or Angstroms (Å – 10</a:t>
            </a:r>
            <a:r>
              <a:rPr lang="en-GB" sz="2400" b="1" baseline="30000">
                <a:solidFill>
                  <a:srgbClr val="FFFF00"/>
                </a:solidFill>
                <a:latin typeface="Calibri" pitchFamily="34" charset="0"/>
                <a:ea typeface="Calibri" pitchFamily="34" charset="0"/>
                <a:cs typeface="Times New Roman" pitchFamily="18" charset="0"/>
                <a:sym typeface="Symbol" pitchFamily="18" charset="2"/>
              </a:rPr>
              <a:t>-10</a:t>
            </a:r>
            <a:r>
              <a:rPr lang="en-GB" sz="2400" b="1">
                <a:solidFill>
                  <a:srgbClr val="FFFF00"/>
                </a:solidFill>
                <a:latin typeface="Calibri" pitchFamily="34" charset="0"/>
                <a:ea typeface="Calibri" pitchFamily="34" charset="0"/>
                <a:cs typeface="Times New Roman" pitchFamily="18" charset="0"/>
                <a:sym typeface="Symbol" pitchFamily="18" charset="2"/>
              </a:rPr>
              <a:t>m).</a:t>
            </a:r>
          </a:p>
          <a:p>
            <a:pPr algn="ctr" eaLnBrk="0" hangingPunct="0"/>
            <a:endParaRPr lang="en-GB" sz="2400" b="1">
              <a:solidFill>
                <a:srgbClr val="FFFF00"/>
              </a:solidFill>
              <a:latin typeface="Calibri" pitchFamily="34" charset="0"/>
              <a:ea typeface="Calibri" pitchFamily="34" charset="0"/>
              <a:cs typeface="Times New Roman" pitchFamily="18" charset="0"/>
              <a:sym typeface="Symbol" pitchFamily="18" charset="2"/>
            </a:endParaRPr>
          </a:p>
          <a:p>
            <a:pPr algn="ctr" eaLnBrk="0" hangingPunct="0"/>
            <a:r>
              <a:rPr lang="en-GB" sz="2400" b="1">
                <a:solidFill>
                  <a:srgbClr val="FFFF00"/>
                </a:solidFill>
                <a:latin typeface="Calibri" pitchFamily="34" charset="0"/>
                <a:ea typeface="Calibri" pitchFamily="34" charset="0"/>
                <a:cs typeface="Times New Roman" pitchFamily="18" charset="0"/>
                <a:sym typeface="Symbol" pitchFamily="18" charset="2"/>
              </a:rPr>
              <a:t>Far IR/Sub mm – microns (10</a:t>
            </a:r>
            <a:r>
              <a:rPr lang="en-GB" sz="2400" b="1" baseline="30000">
                <a:solidFill>
                  <a:srgbClr val="FFFF00"/>
                </a:solidFill>
                <a:latin typeface="Calibri" pitchFamily="34" charset="0"/>
                <a:ea typeface="Calibri" pitchFamily="34" charset="0"/>
                <a:cs typeface="Times New Roman" pitchFamily="18" charset="0"/>
                <a:sym typeface="Symbol" pitchFamily="18" charset="2"/>
              </a:rPr>
              <a:t>-6</a:t>
            </a:r>
            <a:r>
              <a:rPr lang="en-GB" sz="2400" b="1">
                <a:solidFill>
                  <a:srgbClr val="FFFF00"/>
                </a:solidFill>
                <a:latin typeface="Calibri" pitchFamily="34" charset="0"/>
                <a:ea typeface="Calibri" pitchFamily="34" charset="0"/>
                <a:cs typeface="Times New Roman" pitchFamily="18" charset="0"/>
                <a:sym typeface="Symbol" pitchFamily="18" charset="2"/>
              </a:rPr>
              <a:t>m).</a:t>
            </a:r>
          </a:p>
          <a:p>
            <a:pPr algn="ctr" eaLnBrk="0" hangingPunct="0"/>
            <a:endParaRPr lang="en-GB" sz="2400" b="1">
              <a:solidFill>
                <a:srgbClr val="FFFF00"/>
              </a:solidFill>
              <a:latin typeface="Calibri" pitchFamily="34" charset="0"/>
              <a:ea typeface="Calibri" pitchFamily="34" charset="0"/>
              <a:cs typeface="Times New Roman" pitchFamily="18" charset="0"/>
              <a:sym typeface="Symbol" pitchFamily="18" charset="2"/>
            </a:endParaRPr>
          </a:p>
          <a:p>
            <a:pPr algn="ctr" eaLnBrk="0" hangingPunct="0"/>
            <a:r>
              <a:rPr lang="en-GB" sz="2400" b="1">
                <a:solidFill>
                  <a:srgbClr val="FFFF00"/>
                </a:solidFill>
                <a:latin typeface="Calibri" pitchFamily="34" charset="0"/>
                <a:ea typeface="Calibri" pitchFamily="34" charset="0"/>
                <a:cs typeface="Times New Roman" pitchFamily="18" charset="0"/>
                <a:sym typeface="Symbol" pitchFamily="18" charset="2"/>
              </a:rPr>
              <a:t>Microwave – mm.</a:t>
            </a:r>
          </a:p>
          <a:p>
            <a:pPr algn="ctr" eaLnBrk="0" hangingPunct="0"/>
            <a:endParaRPr lang="en-GB" sz="2400" b="1">
              <a:solidFill>
                <a:srgbClr val="FFFF00"/>
              </a:solidFill>
              <a:latin typeface="Calibri" pitchFamily="34" charset="0"/>
              <a:ea typeface="Calibri" pitchFamily="34" charset="0"/>
              <a:cs typeface="Times New Roman" pitchFamily="18" charset="0"/>
              <a:sym typeface="Symbol" pitchFamily="18" charset="2"/>
            </a:endParaRPr>
          </a:p>
          <a:p>
            <a:pPr algn="ctr" eaLnBrk="0" hangingPunct="0"/>
            <a:r>
              <a:rPr lang="en-GB" sz="2400" b="1">
                <a:solidFill>
                  <a:srgbClr val="FFFF00"/>
                </a:solidFill>
                <a:latin typeface="Calibri" pitchFamily="34" charset="0"/>
                <a:ea typeface="Calibri" pitchFamily="34" charset="0"/>
                <a:cs typeface="Times New Roman" pitchFamily="18" charset="0"/>
                <a:sym typeface="Symbol" pitchFamily="18" charset="2"/>
              </a:rPr>
              <a:t>Radio – metres and maybe also frequency (kilo Hertz) at long wavelength end.</a:t>
            </a:r>
          </a:p>
          <a:p>
            <a:pPr algn="ctr" eaLnBrk="0" hangingPunct="0"/>
            <a:endParaRPr lang="en-GB" sz="2400" b="1">
              <a:solidFill>
                <a:srgbClr val="FFFF00"/>
              </a:solidFill>
              <a:latin typeface="Calibri" pitchFamily="34" charset="0"/>
              <a:ea typeface="Calibri" pitchFamily="34" charset="0"/>
              <a:cs typeface="Times New Roman" pitchFamily="18" charset="0"/>
              <a:sym typeface="Symbol" pitchFamily="18" charset="2"/>
            </a:endParaRPr>
          </a:p>
          <a:p>
            <a:pPr algn="ctr" eaLnBrk="0" hangingPunct="0"/>
            <a:r>
              <a:rPr lang="en-GB" sz="2400" b="1">
                <a:solidFill>
                  <a:srgbClr val="FFFF00"/>
                </a:solidFill>
                <a:latin typeface="Calibri" pitchFamily="34" charset="0"/>
                <a:ea typeface="Calibri" pitchFamily="34" charset="0"/>
                <a:cs typeface="Times New Roman" pitchFamily="18" charset="0"/>
                <a:sym typeface="Symbol" pitchFamily="18" charset="2"/>
              </a:rPr>
              <a:t>Note:</a:t>
            </a:r>
          </a:p>
          <a:p>
            <a:pPr algn="ctr" eaLnBrk="0" hangingPunct="0"/>
            <a:r>
              <a:rPr lang="en-GB" sz="2400" b="1">
                <a:solidFill>
                  <a:srgbClr val="FFFF00"/>
                </a:solidFill>
                <a:latin typeface="Calibri" pitchFamily="34" charset="0"/>
                <a:ea typeface="Calibri" pitchFamily="34" charset="0"/>
                <a:cs typeface="Times New Roman" pitchFamily="18" charset="0"/>
                <a:sym typeface="Symbol" pitchFamily="18" charset="2"/>
              </a:rPr>
              <a:t>It is common practice in astronomical literature for wavelengths in Angstroms – eg. 6563Å to be written as </a:t>
            </a:r>
            <a:r>
              <a:rPr lang="en-GB" sz="2400" b="1">
                <a:solidFill>
                  <a:srgbClr val="FFFF00"/>
                </a:solidFill>
                <a:latin typeface="Calibri" pitchFamily="34" charset="0"/>
                <a:ea typeface="Calibri" pitchFamily="34" charset="0"/>
                <a:cs typeface="Times New Roman" pitchFamily="18" charset="0"/>
              </a:rPr>
              <a:t>6563 and a range of wavelengths to be written for example as; </a:t>
            </a:r>
            <a:r>
              <a:rPr lang="en-GB" sz="2400" b="1">
                <a:solidFill>
                  <a:srgbClr val="FFFF00"/>
                </a:solidFill>
                <a:latin typeface="Calibri" pitchFamily="34" charset="0"/>
                <a:ea typeface="Calibri" pitchFamily="34" charset="0"/>
                <a:cs typeface="Times New Roman" pitchFamily="18" charset="0"/>
                <a:sym typeface="Symbol" pitchFamily="18" charset="2"/>
              </a:rPr>
              <a:t></a:t>
            </a:r>
            <a:r>
              <a:rPr lang="en-GB" sz="2400" b="1">
                <a:solidFill>
                  <a:srgbClr val="FFFF00"/>
                </a:solidFill>
                <a:latin typeface="Calibri" pitchFamily="34" charset="0"/>
                <a:ea typeface="Calibri" pitchFamily="34" charset="0"/>
                <a:cs typeface="Times New Roman" pitchFamily="18" charset="0"/>
              </a:rPr>
              <a:t>3000-5000</a:t>
            </a:r>
            <a:r>
              <a:rPr lang="en-GB" sz="2400">
                <a:latin typeface="Calibri" pitchFamily="34" charset="0"/>
                <a:ea typeface="Calibri" pitchFamily="34" charset="0"/>
                <a:cs typeface="Times New Roman" pitchFamily="18" charset="0"/>
              </a:rPr>
              <a:t>.</a:t>
            </a:r>
            <a:endParaRPr lang="en-GB" sz="2400">
              <a:latin typeface="Calibri" pitchFamily="34" charset="0"/>
              <a:ea typeface="Calibri" pitchFamily="34" charset="0"/>
              <a:cs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0" y="0"/>
            <a:ext cx="9144000" cy="6370638"/>
          </a:xfrm>
          <a:prstGeom prst="rect">
            <a:avLst/>
          </a:prstGeom>
          <a:noFill/>
          <a:ln w="9525">
            <a:noFill/>
            <a:miter lim="800000"/>
            <a:headEnd/>
            <a:tailEnd/>
          </a:ln>
        </p:spPr>
        <p:txBody>
          <a:bodyPr anchor="ctr">
            <a:spAutoFit/>
          </a:bodyPr>
          <a:lstStyle/>
          <a:p>
            <a:pPr algn="ctr"/>
            <a:r>
              <a:rPr lang="en-GB" sz="3600" b="1">
                <a:solidFill>
                  <a:srgbClr val="FFFF00"/>
                </a:solidFill>
                <a:latin typeface="Calibri" pitchFamily="34" charset="0"/>
                <a:ea typeface="Calibri" pitchFamily="34" charset="0"/>
                <a:cs typeface="Times New Roman" pitchFamily="18" charset="0"/>
              </a:rPr>
              <a:t>Photons – Quantum treatment of e-m radiation</a:t>
            </a:r>
            <a:r>
              <a:rPr lang="en-GB" sz="3600">
                <a:solidFill>
                  <a:srgbClr val="FFFF00"/>
                </a:solidFill>
                <a:latin typeface="Calibri" pitchFamily="34" charset="0"/>
                <a:ea typeface="Calibri" pitchFamily="34" charset="0"/>
                <a:cs typeface="Times New Roman" pitchFamily="18" charset="0"/>
              </a:rPr>
              <a:t>.</a:t>
            </a:r>
          </a:p>
          <a:p>
            <a:pPr algn="ctr"/>
            <a:endParaRPr lang="en-GB" sz="2800">
              <a:solidFill>
                <a:srgbClr val="FFFF00"/>
              </a:solidFill>
              <a:latin typeface="Calibri" pitchFamily="34" charset="0"/>
              <a:ea typeface="Calibri" pitchFamily="34" charset="0"/>
              <a:cs typeface="Times New Roman" pitchFamily="18" charset="0"/>
            </a:endParaRPr>
          </a:p>
          <a:p>
            <a:pPr algn="ctr" eaLnBrk="0" hangingPunct="0"/>
            <a:r>
              <a:rPr lang="en-GB" sz="2800">
                <a:solidFill>
                  <a:srgbClr val="FFFF00"/>
                </a:solidFill>
                <a:latin typeface="Calibri" pitchFamily="34" charset="0"/>
                <a:ea typeface="Calibri" pitchFamily="34" charset="0"/>
                <a:cs typeface="Times New Roman" pitchFamily="18" charset="0"/>
              </a:rPr>
              <a:t>E = hf = hc/</a:t>
            </a:r>
            <a:r>
              <a:rPr lang="en-GB" sz="2800">
                <a:solidFill>
                  <a:srgbClr val="FFFF00"/>
                </a:solidFill>
                <a:latin typeface="Calibri" pitchFamily="34" charset="0"/>
                <a:ea typeface="Calibri" pitchFamily="34" charset="0"/>
                <a:cs typeface="Times New Roman" pitchFamily="18" charset="0"/>
                <a:sym typeface="Symbol" pitchFamily="18" charset="2"/>
              </a:rPr>
              <a:t>   Energy E – joules</a:t>
            </a:r>
          </a:p>
          <a:p>
            <a:pPr algn="ctr" eaLnBrk="0" hangingPunct="0"/>
            <a:r>
              <a:rPr lang="en-GB" sz="2800">
                <a:solidFill>
                  <a:srgbClr val="FFFF00"/>
                </a:solidFill>
                <a:latin typeface="Calibri" pitchFamily="34" charset="0"/>
                <a:ea typeface="Calibri" pitchFamily="34" charset="0"/>
                <a:cs typeface="Times New Roman" pitchFamily="18" charset="0"/>
                <a:sym typeface="Symbol" pitchFamily="18" charset="2"/>
              </a:rPr>
              <a:t>Planck’s constant h = 6.626 × 10</a:t>
            </a:r>
            <a:r>
              <a:rPr lang="en-GB" sz="2800" baseline="30000">
                <a:solidFill>
                  <a:srgbClr val="FFFF00"/>
                </a:solidFill>
                <a:latin typeface="Calibri" pitchFamily="34" charset="0"/>
                <a:ea typeface="Calibri" pitchFamily="34" charset="0"/>
                <a:cs typeface="Times New Roman" pitchFamily="18" charset="0"/>
                <a:sym typeface="Symbol" pitchFamily="18" charset="2"/>
              </a:rPr>
              <a:t>-34</a:t>
            </a:r>
            <a:r>
              <a:rPr lang="en-GB" sz="2800">
                <a:solidFill>
                  <a:srgbClr val="FFFF00"/>
                </a:solidFill>
                <a:latin typeface="Calibri" pitchFamily="34" charset="0"/>
                <a:ea typeface="Calibri" pitchFamily="34" charset="0"/>
                <a:cs typeface="Times New Roman" pitchFamily="18" charset="0"/>
                <a:sym typeface="Symbol" pitchFamily="18" charset="2"/>
              </a:rPr>
              <a:t> joule sec.</a:t>
            </a:r>
          </a:p>
          <a:p>
            <a:pPr algn="ctr" eaLnBrk="0" hangingPunct="0"/>
            <a:r>
              <a:rPr lang="en-GB" sz="2800">
                <a:solidFill>
                  <a:srgbClr val="FFFF00"/>
                </a:solidFill>
                <a:latin typeface="Calibri" pitchFamily="34" charset="0"/>
                <a:ea typeface="Calibri" pitchFamily="34" charset="0"/>
                <a:cs typeface="Times New Roman" pitchFamily="18" charset="0"/>
                <a:sym typeface="Symbol" pitchFamily="18" charset="2"/>
              </a:rPr>
              <a:t>Frequency f – sec</a:t>
            </a:r>
            <a:r>
              <a:rPr lang="en-GB" sz="2800" baseline="30000">
                <a:solidFill>
                  <a:srgbClr val="FFFF00"/>
                </a:solidFill>
                <a:latin typeface="Calibri" pitchFamily="34" charset="0"/>
                <a:ea typeface="Calibri" pitchFamily="34" charset="0"/>
                <a:cs typeface="Times New Roman" pitchFamily="18" charset="0"/>
                <a:sym typeface="Symbol" pitchFamily="18" charset="2"/>
              </a:rPr>
              <a:t>-1</a:t>
            </a:r>
            <a:endParaRPr lang="en-GB" sz="2800">
              <a:solidFill>
                <a:srgbClr val="FFFF00"/>
              </a:solidFill>
              <a:latin typeface="Calibri" pitchFamily="34" charset="0"/>
              <a:ea typeface="Calibri" pitchFamily="34" charset="0"/>
              <a:cs typeface="Times New Roman" pitchFamily="18" charset="0"/>
              <a:sym typeface="Symbol" pitchFamily="18" charset="2"/>
            </a:endParaRPr>
          </a:p>
          <a:p>
            <a:pPr algn="ctr" eaLnBrk="0" hangingPunct="0"/>
            <a:r>
              <a:rPr lang="en-GB" sz="2800">
                <a:solidFill>
                  <a:srgbClr val="FFFF00"/>
                </a:solidFill>
                <a:latin typeface="Calibri" pitchFamily="34" charset="0"/>
                <a:ea typeface="Calibri" pitchFamily="34" charset="0"/>
                <a:cs typeface="Times New Roman" pitchFamily="18" charset="0"/>
                <a:sym typeface="Symbol" pitchFamily="18" charset="2"/>
              </a:rPr>
              <a:t>Speed of light c = 2.998 × 10</a:t>
            </a:r>
            <a:r>
              <a:rPr lang="en-GB" sz="2800" baseline="30000">
                <a:solidFill>
                  <a:srgbClr val="FFFF00"/>
                </a:solidFill>
                <a:latin typeface="Calibri" pitchFamily="34" charset="0"/>
                <a:ea typeface="Calibri" pitchFamily="34" charset="0"/>
                <a:cs typeface="Times New Roman" pitchFamily="18" charset="0"/>
                <a:sym typeface="Symbol" pitchFamily="18" charset="2"/>
              </a:rPr>
              <a:t>8</a:t>
            </a:r>
            <a:r>
              <a:rPr lang="en-GB" sz="2800">
                <a:solidFill>
                  <a:srgbClr val="FFFF00"/>
                </a:solidFill>
                <a:latin typeface="Calibri" pitchFamily="34" charset="0"/>
                <a:ea typeface="Calibri" pitchFamily="34" charset="0"/>
                <a:cs typeface="Times New Roman" pitchFamily="18" charset="0"/>
                <a:sym typeface="Symbol" pitchFamily="18" charset="2"/>
              </a:rPr>
              <a:t> m/sec</a:t>
            </a:r>
          </a:p>
          <a:p>
            <a:pPr algn="ctr" eaLnBrk="0" hangingPunct="0"/>
            <a:endParaRPr lang="en-GB" sz="2800">
              <a:solidFill>
                <a:srgbClr val="FFFF00"/>
              </a:solidFill>
              <a:latin typeface="Calibri" pitchFamily="34" charset="0"/>
              <a:ea typeface="Calibri" pitchFamily="34" charset="0"/>
              <a:cs typeface="Times New Roman" pitchFamily="18" charset="0"/>
              <a:sym typeface="Symbol" pitchFamily="18" charset="2"/>
            </a:endParaRPr>
          </a:p>
          <a:p>
            <a:pPr algn="ctr" eaLnBrk="0" hangingPunct="0"/>
            <a:r>
              <a:rPr lang="en-GB" sz="2800" b="1">
                <a:solidFill>
                  <a:srgbClr val="FFFF00"/>
                </a:solidFill>
                <a:latin typeface="Calibri" pitchFamily="34" charset="0"/>
                <a:ea typeface="Calibri" pitchFamily="34" charset="0"/>
                <a:cs typeface="Times New Roman" pitchFamily="18" charset="0"/>
                <a:sym typeface="Symbol" pitchFamily="18" charset="2"/>
              </a:rPr>
              <a:t>VERY IMPORTANT! </a:t>
            </a:r>
            <a:r>
              <a:rPr lang="en-GB" sz="2800">
                <a:solidFill>
                  <a:srgbClr val="FFFF00"/>
                </a:solidFill>
                <a:latin typeface="Calibri" pitchFamily="34" charset="0"/>
                <a:ea typeface="Calibri" pitchFamily="34" charset="0"/>
                <a:cs typeface="Times New Roman" pitchFamily="18" charset="0"/>
                <a:sym typeface="Symbol" pitchFamily="18" charset="2"/>
              </a:rPr>
              <a:t>– </a:t>
            </a:r>
            <a:r>
              <a:rPr lang="en-GB" sz="2800" i="1">
                <a:solidFill>
                  <a:srgbClr val="FFFF00"/>
                </a:solidFill>
                <a:latin typeface="Calibri" pitchFamily="34" charset="0"/>
                <a:ea typeface="Calibri" pitchFamily="34" charset="0"/>
                <a:cs typeface="Times New Roman" pitchFamily="18" charset="0"/>
                <a:sym typeface="Symbol" pitchFamily="18" charset="2"/>
              </a:rPr>
              <a:t>Always convert wavelength </a:t>
            </a:r>
            <a:r>
              <a:rPr lang="en-GB" sz="2800" i="1">
                <a:solidFill>
                  <a:srgbClr val="FFFF00"/>
                </a:solidFill>
                <a:latin typeface="Calibri" pitchFamily="34" charset="0"/>
                <a:ea typeface="Calibri" pitchFamily="34" charset="0"/>
                <a:cs typeface="Times New Roman" pitchFamily="18" charset="0"/>
              </a:rPr>
              <a:t> to metres</a:t>
            </a:r>
            <a:r>
              <a:rPr lang="en-GB" sz="2800">
                <a:solidFill>
                  <a:srgbClr val="FFFF00"/>
                </a:solidFill>
                <a:latin typeface="Calibri" pitchFamily="34" charset="0"/>
                <a:ea typeface="Calibri" pitchFamily="34" charset="0"/>
                <a:cs typeface="Times New Roman" pitchFamily="18" charset="0"/>
                <a:sym typeface="Symbol" pitchFamily="18" charset="2"/>
              </a:rPr>
              <a:t> – eg. 5000Å = 5 × 10</a:t>
            </a:r>
            <a:r>
              <a:rPr lang="en-GB" sz="2800" i="1" baseline="30000">
                <a:solidFill>
                  <a:srgbClr val="FFFF00"/>
                </a:solidFill>
                <a:latin typeface="Calibri" pitchFamily="34" charset="0"/>
                <a:ea typeface="Calibri" pitchFamily="34" charset="0"/>
                <a:cs typeface="Times New Roman" pitchFamily="18" charset="0"/>
                <a:sym typeface="Symbol" pitchFamily="18" charset="2"/>
              </a:rPr>
              <a:t>-7</a:t>
            </a:r>
            <a:r>
              <a:rPr lang="en-GB" sz="2800" i="1">
                <a:solidFill>
                  <a:srgbClr val="FFFF00"/>
                </a:solidFill>
                <a:latin typeface="Calibri" pitchFamily="34" charset="0"/>
                <a:ea typeface="Calibri" pitchFamily="34" charset="0"/>
                <a:cs typeface="Times New Roman" pitchFamily="18" charset="0"/>
                <a:sym typeface="Symbol" pitchFamily="18" charset="2"/>
              </a:rPr>
              <a:t> m.</a:t>
            </a:r>
          </a:p>
          <a:p>
            <a:pPr algn="ctr" eaLnBrk="0" hangingPunct="0"/>
            <a:endParaRPr lang="en-GB" sz="2800" i="1">
              <a:solidFill>
                <a:srgbClr val="FFFF00"/>
              </a:solidFill>
              <a:latin typeface="Calibri" pitchFamily="34" charset="0"/>
              <a:ea typeface="Calibri" pitchFamily="34" charset="0"/>
              <a:cs typeface="Times New Roman" pitchFamily="18" charset="0"/>
              <a:sym typeface="Symbol" pitchFamily="18" charset="2"/>
            </a:endParaRPr>
          </a:p>
          <a:p>
            <a:pPr algn="ctr" eaLnBrk="0" hangingPunct="0"/>
            <a:r>
              <a:rPr lang="en-GB" sz="2800" i="1">
                <a:solidFill>
                  <a:srgbClr val="FFFF00"/>
                </a:solidFill>
                <a:latin typeface="Calibri" pitchFamily="34" charset="0"/>
                <a:ea typeface="Calibri" pitchFamily="34" charset="0"/>
                <a:cs typeface="Times New Roman" pitchFamily="18" charset="0"/>
                <a:sym typeface="Symbol" pitchFamily="18" charset="2"/>
              </a:rPr>
              <a:t>Conversely using the above equation to derive a wavelength will result in </a:t>
            </a:r>
            <a:r>
              <a:rPr lang="en-GB" sz="2800" i="1">
                <a:solidFill>
                  <a:srgbClr val="FFFF00"/>
                </a:solidFill>
                <a:latin typeface="Calibri" pitchFamily="34" charset="0"/>
                <a:ea typeface="Calibri" pitchFamily="34" charset="0"/>
                <a:cs typeface="Times New Roman" pitchFamily="18" charset="0"/>
              </a:rPr>
              <a:t> in metres; this can then be converted to Angstroms, nanometres etc</a:t>
            </a:r>
            <a:r>
              <a:rPr lang="en-GB" sz="1100" i="1">
                <a:solidFill>
                  <a:srgbClr val="FFFF00"/>
                </a:solidFill>
                <a:latin typeface="Calibri" pitchFamily="34" charset="0"/>
                <a:ea typeface="Calibri" pitchFamily="34" charset="0"/>
                <a:cs typeface="Times New Roman" pitchFamily="18" charset="0"/>
              </a:rPr>
              <a:t>.</a:t>
            </a:r>
            <a:endParaRPr lang="en-GB" sz="1100" i="1">
              <a:solidFill>
                <a:srgbClr val="FFFF00"/>
              </a:solidFill>
              <a:latin typeface="Calibri" pitchFamily="34" charset="0"/>
              <a:ea typeface="Calibri" pitchFamily="34" charset="0"/>
              <a:cs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857250" y="0"/>
            <a:ext cx="7143750" cy="3232150"/>
          </a:xfrm>
          <a:prstGeom prst="rect">
            <a:avLst/>
          </a:prstGeom>
          <a:noFill/>
          <a:ln w="9525">
            <a:noFill/>
            <a:miter lim="800000"/>
            <a:headEnd/>
            <a:tailEnd/>
          </a:ln>
        </p:spPr>
        <p:txBody>
          <a:bodyPr>
            <a:spAutoFit/>
          </a:bodyPr>
          <a:lstStyle/>
          <a:p>
            <a:pPr algn="ctr"/>
            <a:r>
              <a:rPr lang="en-GB" sz="3200" b="1">
                <a:solidFill>
                  <a:srgbClr val="FFFF00"/>
                </a:solidFill>
                <a:latin typeface="Calibri" pitchFamily="34" charset="0"/>
              </a:rPr>
              <a:t>Electron Volt (ev) = 1.602 × 10</a:t>
            </a:r>
            <a:r>
              <a:rPr lang="en-GB" sz="3200" b="1" baseline="30000">
                <a:solidFill>
                  <a:srgbClr val="FFFF00"/>
                </a:solidFill>
                <a:latin typeface="Calibri" pitchFamily="34" charset="0"/>
              </a:rPr>
              <a:t>-19</a:t>
            </a:r>
            <a:r>
              <a:rPr lang="en-GB" sz="3200" b="1">
                <a:solidFill>
                  <a:srgbClr val="FFFF00"/>
                </a:solidFill>
                <a:latin typeface="Calibri" pitchFamily="34" charset="0"/>
              </a:rPr>
              <a:t> joule</a:t>
            </a:r>
            <a:endParaRPr lang="en-GB" sz="3200">
              <a:solidFill>
                <a:srgbClr val="FFFF00"/>
              </a:solidFill>
              <a:latin typeface="Calibri" pitchFamily="34" charset="0"/>
            </a:endParaRPr>
          </a:p>
          <a:p>
            <a:pPr algn="ctr"/>
            <a:endParaRPr lang="en-GB" sz="3200">
              <a:solidFill>
                <a:srgbClr val="FFFF00"/>
              </a:solidFill>
              <a:latin typeface="Calibri" pitchFamily="34" charset="0"/>
            </a:endParaRPr>
          </a:p>
          <a:p>
            <a:r>
              <a:rPr lang="en-GB" sz="2800">
                <a:solidFill>
                  <a:srgbClr val="FFFF00"/>
                </a:solidFill>
                <a:latin typeface="Calibri" pitchFamily="34" charset="0"/>
              </a:rPr>
              <a:t>Example: Energy in ev of 5000Å photon (green light)</a:t>
            </a:r>
          </a:p>
          <a:p>
            <a:r>
              <a:rPr lang="en-GB" sz="2800">
                <a:solidFill>
                  <a:srgbClr val="FFFF00"/>
                </a:solidFill>
                <a:latin typeface="Calibri" pitchFamily="34" charset="0"/>
              </a:rPr>
              <a:t>5000Å = 5 × 10</a:t>
            </a:r>
            <a:r>
              <a:rPr lang="en-GB" sz="2800" baseline="30000">
                <a:solidFill>
                  <a:srgbClr val="FFFF00"/>
                </a:solidFill>
                <a:latin typeface="Calibri" pitchFamily="34" charset="0"/>
              </a:rPr>
              <a:t>-7</a:t>
            </a:r>
            <a:r>
              <a:rPr lang="en-GB" sz="2800">
                <a:solidFill>
                  <a:srgbClr val="FFFF00"/>
                </a:solidFill>
                <a:latin typeface="Calibri" pitchFamily="34" charset="0"/>
              </a:rPr>
              <a:t> m</a:t>
            </a:r>
          </a:p>
          <a:p>
            <a:endParaRPr lang="en-GB" sz="2800">
              <a:solidFill>
                <a:srgbClr val="FFFF00"/>
              </a:solidFill>
              <a:latin typeface="Calibri" pitchFamily="34" charset="0"/>
            </a:endParaRPr>
          </a:p>
          <a:p>
            <a:r>
              <a:rPr lang="en-GB" sz="2800">
                <a:solidFill>
                  <a:srgbClr val="FFFF00"/>
                </a:solidFill>
                <a:latin typeface="Calibri" pitchFamily="34" charset="0"/>
              </a:rPr>
              <a:t>E (joules) = </a:t>
            </a:r>
          </a:p>
        </p:txBody>
      </p:sp>
      <p:sp>
        <p:nvSpPr>
          <p:cNvPr id="3686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pic>
        <p:nvPicPr>
          <p:cNvPr id="36868"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14625" y="2714625"/>
            <a:ext cx="4094163" cy="785813"/>
          </a:xfrm>
          <a:prstGeom prst="rect">
            <a:avLst/>
          </a:prstGeom>
          <a:noFill/>
          <a:ln w="9525">
            <a:noFill/>
            <a:miter lim="800000"/>
            <a:headEnd/>
            <a:tailEnd/>
          </a:ln>
        </p:spPr>
      </p:pic>
      <p:sp>
        <p:nvSpPr>
          <p:cNvPr id="36869" name="Rectangle 6"/>
          <p:cNvSpPr>
            <a:spLocks noChangeArrowheads="1"/>
          </p:cNvSpPr>
          <p:nvPr/>
        </p:nvSpPr>
        <p:spPr bwMode="auto">
          <a:xfrm>
            <a:off x="857250" y="3549650"/>
            <a:ext cx="7143750" cy="1816100"/>
          </a:xfrm>
          <a:prstGeom prst="rect">
            <a:avLst/>
          </a:prstGeom>
          <a:noFill/>
          <a:ln w="9525">
            <a:noFill/>
            <a:miter lim="800000"/>
            <a:headEnd/>
            <a:tailEnd/>
          </a:ln>
        </p:spPr>
        <p:txBody>
          <a:bodyPr anchor="ctr">
            <a:spAutoFit/>
          </a:bodyPr>
          <a:lstStyle/>
          <a:p>
            <a:r>
              <a:rPr lang="en-GB" sz="2400" b="1">
                <a:solidFill>
                  <a:srgbClr val="FFFF00"/>
                </a:solidFill>
                <a:latin typeface="Calibri" pitchFamily="34" charset="0"/>
                <a:cs typeface="Times New Roman" pitchFamily="18" charset="0"/>
              </a:rPr>
              <a:t>To avoid silly mistakes, rearrange an equation like this to look like this:</a:t>
            </a:r>
          </a:p>
          <a:p>
            <a:endParaRPr lang="en-GB" sz="4000">
              <a:solidFill>
                <a:srgbClr val="FFFF00"/>
              </a:solidFill>
              <a:latin typeface="Calibri" pitchFamily="34" charset="0"/>
              <a:cs typeface="Times New Roman" pitchFamily="18" charset="0"/>
            </a:endParaRPr>
          </a:p>
          <a:p>
            <a:pPr eaLnBrk="0" hangingPunct="0"/>
            <a:r>
              <a:rPr lang="en-GB" sz="2400">
                <a:solidFill>
                  <a:srgbClr val="FFFF00"/>
                </a:solidFill>
                <a:latin typeface="Calibri" pitchFamily="34" charset="0"/>
                <a:cs typeface="Times New Roman" pitchFamily="18" charset="0"/>
              </a:rPr>
              <a:t>E = </a:t>
            </a:r>
            <a:endParaRPr lang="en-GB" sz="4000">
              <a:solidFill>
                <a:srgbClr val="FFFF00"/>
              </a:solidFill>
              <a:latin typeface="Calibri" pitchFamily="34" charset="0"/>
            </a:endParaRPr>
          </a:p>
        </p:txBody>
      </p:sp>
      <p:pic>
        <p:nvPicPr>
          <p:cNvPr id="36870"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28750" y="5000625"/>
            <a:ext cx="1985963" cy="785813"/>
          </a:xfrm>
          <a:prstGeom prst="rect">
            <a:avLst/>
          </a:prstGeom>
          <a:noFill/>
          <a:ln w="9525">
            <a:noFill/>
            <a:miter lim="800000"/>
            <a:headEnd/>
            <a:tailEnd/>
          </a:ln>
        </p:spPr>
      </p:pic>
      <p:sp>
        <p:nvSpPr>
          <p:cNvPr id="36871"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pic>
        <p:nvPicPr>
          <p:cNvPr id="36872"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286250" y="5000625"/>
            <a:ext cx="1798638" cy="785813"/>
          </a:xfrm>
          <a:prstGeom prst="rect">
            <a:avLst/>
          </a:prstGeom>
          <a:noFill/>
          <a:ln w="9525">
            <a:noFill/>
            <a:miter lim="800000"/>
            <a:headEnd/>
            <a:tailEnd/>
          </a:ln>
        </p:spPr>
      </p:pic>
      <p:sp>
        <p:nvSpPr>
          <p:cNvPr id="36873" name="Rectangle 11"/>
          <p:cNvSpPr>
            <a:spLocks noChangeArrowheads="1"/>
          </p:cNvSpPr>
          <p:nvPr/>
        </p:nvSpPr>
        <p:spPr bwMode="auto">
          <a:xfrm>
            <a:off x="642938" y="5756275"/>
            <a:ext cx="7237412" cy="892175"/>
          </a:xfrm>
          <a:prstGeom prst="rect">
            <a:avLst/>
          </a:prstGeom>
          <a:noFill/>
          <a:ln w="9525">
            <a:noFill/>
            <a:miter lim="800000"/>
            <a:headEnd/>
            <a:tailEnd/>
          </a:ln>
        </p:spPr>
        <p:txBody>
          <a:bodyPr wrap="none" anchor="ctr">
            <a:spAutoFit/>
          </a:bodyPr>
          <a:lstStyle/>
          <a:p>
            <a:r>
              <a:rPr lang="en-GB" sz="2400" b="1">
                <a:solidFill>
                  <a:srgbClr val="FFFF00"/>
                </a:solidFill>
                <a:latin typeface="Calibri" pitchFamily="34" charset="0"/>
                <a:cs typeface="Times New Roman" pitchFamily="18" charset="0"/>
              </a:rPr>
              <a:t>E = 3.973 × 10</a:t>
            </a:r>
            <a:r>
              <a:rPr lang="en-GB" sz="2400" b="1" baseline="30000">
                <a:solidFill>
                  <a:srgbClr val="FFFF00"/>
                </a:solidFill>
                <a:latin typeface="Calibri" pitchFamily="34" charset="0"/>
                <a:cs typeface="Times New Roman" pitchFamily="18" charset="0"/>
              </a:rPr>
              <a:t>-19</a:t>
            </a:r>
            <a:r>
              <a:rPr lang="en-GB" sz="2400" b="1">
                <a:solidFill>
                  <a:srgbClr val="FFFF00"/>
                </a:solidFill>
                <a:latin typeface="Calibri" pitchFamily="34" charset="0"/>
                <a:cs typeface="Times New Roman" pitchFamily="18" charset="0"/>
              </a:rPr>
              <a:t> joule</a:t>
            </a:r>
            <a:endParaRPr lang="en-GB" sz="2400">
              <a:solidFill>
                <a:srgbClr val="FFFF00"/>
              </a:solidFill>
              <a:latin typeface="Calibri" pitchFamily="34" charset="0"/>
            </a:endParaRPr>
          </a:p>
          <a:p>
            <a:pPr eaLnBrk="0" hangingPunct="0"/>
            <a:r>
              <a:rPr lang="en-GB" sz="2400" b="1">
                <a:solidFill>
                  <a:srgbClr val="FFFF00"/>
                </a:solidFill>
                <a:latin typeface="Calibri" pitchFamily="34" charset="0"/>
                <a:cs typeface="Times New Roman" pitchFamily="18" charset="0"/>
              </a:rPr>
              <a:t>Divide this by </a:t>
            </a:r>
            <a:r>
              <a:rPr lang="en-GB" sz="2400" b="1">
                <a:solidFill>
                  <a:srgbClr val="FFFF00"/>
                </a:solidFill>
                <a:latin typeface="Calibri" pitchFamily="34" charset="0"/>
                <a:ea typeface="Calibri" pitchFamily="34" charset="0"/>
                <a:cs typeface="Times New Roman" pitchFamily="18" charset="0"/>
              </a:rPr>
              <a:t>1.602 × 10</a:t>
            </a:r>
            <a:r>
              <a:rPr lang="en-GB" sz="2400" b="1" baseline="30000">
                <a:solidFill>
                  <a:srgbClr val="FFFF00"/>
                </a:solidFill>
                <a:latin typeface="Calibri" pitchFamily="34" charset="0"/>
                <a:ea typeface="Calibri" pitchFamily="34" charset="0"/>
                <a:cs typeface="Times New Roman" pitchFamily="18" charset="0"/>
              </a:rPr>
              <a:t>-19</a:t>
            </a:r>
            <a:r>
              <a:rPr lang="en-GB" sz="2400" b="1">
                <a:solidFill>
                  <a:srgbClr val="FFFF00"/>
                </a:solidFill>
                <a:latin typeface="Calibri" pitchFamily="34" charset="0"/>
                <a:ea typeface="Calibri" pitchFamily="34" charset="0"/>
                <a:cs typeface="Times New Roman" pitchFamily="18" charset="0"/>
              </a:rPr>
              <a:t> to give:  </a:t>
            </a:r>
            <a:r>
              <a:rPr lang="en-GB" sz="2800" b="1">
                <a:solidFill>
                  <a:srgbClr val="FFFF00"/>
                </a:solidFill>
                <a:latin typeface="Calibri" pitchFamily="34" charset="0"/>
                <a:ea typeface="Calibri" pitchFamily="34" charset="0"/>
                <a:cs typeface="Times New Roman" pitchFamily="18" charset="0"/>
              </a:rPr>
              <a:t>E = 2.48 ev</a:t>
            </a:r>
            <a:r>
              <a:rPr lang="en-GB" sz="1200" b="1">
                <a:solidFill>
                  <a:srgbClr val="0D0D0D"/>
                </a:solidFill>
                <a:latin typeface="Calibri" pitchFamily="34" charset="0"/>
                <a:ea typeface="Calibri" pitchFamily="34" charset="0"/>
                <a:cs typeface="Times New Roman" pitchFamily="18" charset="0"/>
              </a:rPr>
              <a:t>.</a:t>
            </a:r>
            <a:endParaRPr lang="en-GB" sz="2800">
              <a:latin typeface="Calibri" pitchFamily="34" charset="0"/>
            </a:endParaRPr>
          </a:p>
        </p:txBody>
      </p:sp>
      <p:sp>
        <p:nvSpPr>
          <p:cNvPr id="36874" name="TextBox 13"/>
          <p:cNvSpPr txBox="1">
            <a:spLocks noChangeArrowheads="1"/>
          </p:cNvSpPr>
          <p:nvPr/>
        </p:nvSpPr>
        <p:spPr bwMode="auto">
          <a:xfrm>
            <a:off x="3643313" y="4929188"/>
            <a:ext cx="428625" cy="646112"/>
          </a:xfrm>
          <a:prstGeom prst="rect">
            <a:avLst/>
          </a:prstGeom>
          <a:noFill/>
          <a:ln w="9525">
            <a:noFill/>
            <a:miter lim="800000"/>
            <a:headEnd/>
            <a:tailEnd/>
          </a:ln>
        </p:spPr>
        <p:txBody>
          <a:bodyPr>
            <a:spAutoFit/>
          </a:bodyPr>
          <a:lstStyle/>
          <a:p>
            <a:r>
              <a:rPr lang="en-GB" sz="3600" b="1">
                <a:solidFill>
                  <a:srgbClr val="FFFF00"/>
                </a:solidFill>
                <a:latin typeface="Calibri" pitchFamily="34" charset="0"/>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0" y="0"/>
            <a:ext cx="8715375" cy="1138238"/>
          </a:xfrm>
          <a:prstGeom prst="rect">
            <a:avLst/>
          </a:prstGeom>
          <a:noFill/>
          <a:ln w="9525">
            <a:noFill/>
            <a:miter lim="800000"/>
            <a:headEnd/>
            <a:tailEnd/>
          </a:ln>
        </p:spPr>
        <p:txBody>
          <a:bodyPr anchor="ctr">
            <a:spAutoFit/>
          </a:bodyPr>
          <a:lstStyle/>
          <a:p>
            <a:pPr algn="ctr"/>
            <a:r>
              <a:rPr lang="en-GB" sz="2800" b="1">
                <a:solidFill>
                  <a:srgbClr val="FFFF00"/>
                </a:solidFill>
                <a:latin typeface="Calibri" pitchFamily="34" charset="0"/>
                <a:ea typeface="Calibri" pitchFamily="34" charset="0"/>
                <a:cs typeface="Times New Roman" pitchFamily="18" charset="0"/>
              </a:rPr>
              <a:t>The Astronomer’s E-M Spectrum</a:t>
            </a:r>
            <a:endParaRPr lang="en-GB" sz="2000">
              <a:solidFill>
                <a:srgbClr val="FFFF00"/>
              </a:solidFill>
              <a:latin typeface="Calibri" pitchFamily="34" charset="0"/>
              <a:ea typeface="Calibri" pitchFamily="34" charset="0"/>
              <a:cs typeface="Times New Roman" pitchFamily="18" charset="0"/>
            </a:endParaRPr>
          </a:p>
          <a:p>
            <a:pPr algn="ctr" eaLnBrk="0" hangingPunct="0"/>
            <a:r>
              <a:rPr lang="en-GB" sz="2000">
                <a:solidFill>
                  <a:srgbClr val="FFFF00"/>
                </a:solidFill>
                <a:latin typeface="Calibri" pitchFamily="34" charset="0"/>
                <a:ea typeface="Calibri" pitchFamily="34" charset="0"/>
                <a:cs typeface="Times New Roman" pitchFamily="18" charset="0"/>
              </a:rPr>
              <a:t>Most e-m radiation is absorbed by the Earth’s atmosphere and does not reach ground based observatories. </a:t>
            </a:r>
            <a:endParaRPr lang="en-GB" sz="3600">
              <a:solidFill>
                <a:srgbClr val="FFFF00"/>
              </a:solidFill>
              <a:latin typeface="Calibri" pitchFamily="34" charset="0"/>
              <a:ea typeface="Calibri" pitchFamily="34" charset="0"/>
              <a:cs typeface="Times New Roman" pitchFamily="18" charset="0"/>
            </a:endParaRPr>
          </a:p>
        </p:txBody>
      </p:sp>
      <p:pic>
        <p:nvPicPr>
          <p:cNvPr id="37891" name="Picture 3" descr="Atmospheric transmission of e-m radiation.jpg"/>
          <p:cNvPicPr>
            <a:picLocks noChangeAspect="1"/>
          </p:cNvPicPr>
          <p:nvPr/>
        </p:nvPicPr>
        <p:blipFill>
          <a:blip r:embed="rId2"/>
          <a:srcRect/>
          <a:stretch>
            <a:fillRect/>
          </a:stretch>
        </p:blipFill>
        <p:spPr bwMode="auto">
          <a:xfrm>
            <a:off x="1428750" y="1214438"/>
            <a:ext cx="60325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369888"/>
            <a:ext cx="9144000" cy="7109639"/>
          </a:xfrm>
          <a:prstGeom prst="rect">
            <a:avLst/>
          </a:prstGeom>
          <a:noFill/>
          <a:ln w="9525">
            <a:noFill/>
            <a:miter lim="800000"/>
            <a:headEnd/>
            <a:tailEnd/>
          </a:ln>
        </p:spPr>
        <p:txBody>
          <a:bodyPr anchor="ctr">
            <a:spAutoFit/>
          </a:bodyPr>
          <a:lstStyle/>
          <a:p>
            <a:pPr algn="ctr"/>
            <a:endParaRPr lang="en-GB" sz="2400" dirty="0">
              <a:solidFill>
                <a:srgbClr val="FFFF00"/>
              </a:solidFill>
              <a:latin typeface="Calibri" pitchFamily="34" charset="0"/>
              <a:ea typeface="Calibri" pitchFamily="34" charset="0"/>
              <a:cs typeface="Times New Roman" pitchFamily="18" charset="0"/>
            </a:endParaRPr>
          </a:p>
          <a:p>
            <a:pPr algn="ctr"/>
            <a:r>
              <a:rPr lang="en-GB" sz="2400" dirty="0">
                <a:solidFill>
                  <a:srgbClr val="FFFF00"/>
                </a:solidFill>
                <a:latin typeface="Calibri" pitchFamily="34" charset="0"/>
                <a:ea typeface="Calibri" pitchFamily="34" charset="0"/>
                <a:cs typeface="Times New Roman" pitchFamily="18" charset="0"/>
              </a:rPr>
              <a:t>Astronomers now observe in almost all regions of the e-m spectrum by using space borne observatories in addition to those on the ground.</a:t>
            </a:r>
          </a:p>
          <a:p>
            <a:pPr algn="ctr"/>
            <a:endParaRPr lang="en-GB" sz="2400" dirty="0">
              <a:solidFill>
                <a:srgbClr val="FFFF00"/>
              </a:solidFill>
              <a:latin typeface="Calibri" pitchFamily="34" charset="0"/>
              <a:ea typeface="Calibri" pitchFamily="34" charset="0"/>
              <a:cs typeface="Times New Roman" pitchFamily="18" charset="0"/>
            </a:endParaRPr>
          </a:p>
          <a:p>
            <a:pPr algn="ctr"/>
            <a:endParaRPr lang="en-GB" sz="2400" dirty="0">
              <a:solidFill>
                <a:srgbClr val="FFFF00"/>
              </a:solidFill>
              <a:latin typeface="Calibri" pitchFamily="34" charset="0"/>
              <a:ea typeface="Calibri" pitchFamily="34" charset="0"/>
              <a:cs typeface="Times New Roman" pitchFamily="18" charset="0"/>
            </a:endParaRPr>
          </a:p>
          <a:p>
            <a:pPr algn="ctr"/>
            <a:endParaRPr lang="en-GB" sz="2400" dirty="0">
              <a:solidFill>
                <a:srgbClr val="FFFF00"/>
              </a:solidFill>
              <a:latin typeface="Calibri" pitchFamily="34" charset="0"/>
              <a:ea typeface="Calibri" pitchFamily="34" charset="0"/>
              <a:cs typeface="Times New Roman" pitchFamily="18" charset="0"/>
            </a:endParaRPr>
          </a:p>
          <a:p>
            <a:pPr algn="ctr"/>
            <a:endParaRPr lang="en-GB" sz="2400" dirty="0">
              <a:solidFill>
                <a:srgbClr val="FFFF00"/>
              </a:solidFill>
              <a:latin typeface="Calibri" pitchFamily="34" charset="0"/>
              <a:ea typeface="Calibri" pitchFamily="34" charset="0"/>
              <a:cs typeface="Times New Roman" pitchFamily="18" charset="0"/>
            </a:endParaRPr>
          </a:p>
          <a:p>
            <a:pPr algn="ctr"/>
            <a:endParaRPr lang="en-GB" sz="2400" dirty="0">
              <a:solidFill>
                <a:srgbClr val="FFFF00"/>
              </a:solidFill>
              <a:latin typeface="Calibri" pitchFamily="34" charset="0"/>
              <a:ea typeface="Calibri" pitchFamily="34" charset="0"/>
              <a:cs typeface="Times New Roman" pitchFamily="18" charset="0"/>
            </a:endParaRPr>
          </a:p>
          <a:p>
            <a:pPr algn="ctr"/>
            <a:endParaRPr lang="en-GB" sz="2400" dirty="0">
              <a:solidFill>
                <a:srgbClr val="FFFF00"/>
              </a:solidFill>
              <a:latin typeface="Calibri" pitchFamily="34" charset="0"/>
              <a:ea typeface="Calibri" pitchFamily="34" charset="0"/>
              <a:cs typeface="Times New Roman" pitchFamily="18" charset="0"/>
            </a:endParaRPr>
          </a:p>
          <a:p>
            <a:pPr algn="ctr"/>
            <a:endParaRPr lang="en-GB" sz="2400" dirty="0">
              <a:solidFill>
                <a:srgbClr val="FFFF00"/>
              </a:solidFill>
              <a:latin typeface="Calibri" pitchFamily="34" charset="0"/>
              <a:ea typeface="Calibri" pitchFamily="34" charset="0"/>
              <a:cs typeface="Times New Roman" pitchFamily="18" charset="0"/>
            </a:endParaRPr>
          </a:p>
          <a:p>
            <a:pPr algn="ctr"/>
            <a:endParaRPr lang="en-GB" sz="2400" dirty="0">
              <a:solidFill>
                <a:srgbClr val="FFFF00"/>
              </a:solidFill>
              <a:latin typeface="Calibri" pitchFamily="34" charset="0"/>
              <a:ea typeface="Calibri" pitchFamily="34" charset="0"/>
              <a:cs typeface="Times New Roman" pitchFamily="18" charset="0"/>
            </a:endParaRPr>
          </a:p>
          <a:p>
            <a:pPr algn="ctr" eaLnBrk="0" hangingPunct="0"/>
            <a:endParaRPr lang="en-GB" sz="2400" b="1" dirty="0">
              <a:solidFill>
                <a:srgbClr val="FFFF00"/>
              </a:solidFill>
              <a:latin typeface="Calibri" pitchFamily="34" charset="0"/>
              <a:ea typeface="Calibri" pitchFamily="34" charset="0"/>
              <a:cs typeface="Times New Roman" pitchFamily="18" charset="0"/>
            </a:endParaRPr>
          </a:p>
          <a:p>
            <a:pPr eaLnBrk="0" hangingPunct="0"/>
            <a:r>
              <a:rPr lang="en-GB" sz="2400" b="1" dirty="0">
                <a:solidFill>
                  <a:srgbClr val="FFFF00"/>
                </a:solidFill>
                <a:latin typeface="Calibri" pitchFamily="34" charset="0"/>
                <a:ea typeface="Calibri" pitchFamily="34" charset="0"/>
                <a:cs typeface="Times New Roman" pitchFamily="18" charset="0"/>
              </a:rPr>
              <a:t>The </a:t>
            </a:r>
            <a:r>
              <a:rPr lang="en-GB" sz="2400" b="1" dirty="0">
                <a:solidFill>
                  <a:srgbClr val="FFFF00"/>
                </a:solidFill>
                <a:latin typeface="Calibri" pitchFamily="34" charset="0"/>
                <a:ea typeface="Calibri" pitchFamily="34" charset="0"/>
                <a:cs typeface="Times New Roman" pitchFamily="18" charset="0"/>
                <a:sym typeface="Symbol" pitchFamily="18" charset="2"/>
              </a:rPr>
              <a:t></a:t>
            </a:r>
            <a:r>
              <a:rPr lang="en-GB" sz="2400" b="1" dirty="0">
                <a:solidFill>
                  <a:srgbClr val="FFFF00"/>
                </a:solidFill>
                <a:latin typeface="Calibri" pitchFamily="34" charset="0"/>
                <a:ea typeface="Calibri" pitchFamily="34" charset="0"/>
                <a:cs typeface="Times New Roman" pitchFamily="18" charset="0"/>
              </a:rPr>
              <a:t>2200 Extinction </a:t>
            </a:r>
            <a:r>
              <a:rPr lang="en-GB" sz="2400" b="1" dirty="0" smtClean="0">
                <a:solidFill>
                  <a:srgbClr val="FFFF00"/>
                </a:solidFill>
                <a:latin typeface="Calibri" pitchFamily="34" charset="0"/>
                <a:ea typeface="Calibri" pitchFamily="34" charset="0"/>
                <a:cs typeface="Times New Roman" pitchFamily="18" charset="0"/>
              </a:rPr>
              <a:t>Bump:</a:t>
            </a:r>
            <a:endParaRPr lang="en-GB" sz="2400" dirty="0">
              <a:solidFill>
                <a:srgbClr val="FFFF00"/>
              </a:solidFill>
              <a:latin typeface="Calibri" pitchFamily="34" charset="0"/>
              <a:ea typeface="Calibri" pitchFamily="34" charset="0"/>
              <a:cs typeface="Times New Roman" pitchFamily="18" charset="0"/>
              <a:sym typeface="Symbol" pitchFamily="18" charset="2"/>
            </a:endParaRPr>
          </a:p>
          <a:p>
            <a:pPr eaLnBrk="0" hangingPunct="0"/>
            <a:r>
              <a:rPr lang="en-GB" sz="2400" b="1" dirty="0">
                <a:solidFill>
                  <a:srgbClr val="FFFF00"/>
                </a:solidFill>
                <a:latin typeface="Calibri" pitchFamily="34" charset="0"/>
                <a:ea typeface="Calibri" pitchFamily="34" charset="0"/>
                <a:cs typeface="Times New Roman" pitchFamily="18" charset="0"/>
                <a:sym typeface="Symbol" pitchFamily="18" charset="2"/>
              </a:rPr>
              <a:t>UV radiation covering approx</a:t>
            </a:r>
            <a:r>
              <a:rPr lang="en-GB" sz="2400" b="1" dirty="0" smtClean="0">
                <a:solidFill>
                  <a:srgbClr val="FFFF00"/>
                </a:solidFill>
                <a:latin typeface="Calibri" pitchFamily="34" charset="0"/>
                <a:ea typeface="Calibri" pitchFamily="34" charset="0"/>
                <a:cs typeface="Times New Roman" pitchFamily="18" charset="0"/>
                <a:sym typeface="Symbol" pitchFamily="18" charset="2"/>
              </a:rPr>
              <a:t>. </a:t>
            </a:r>
          </a:p>
          <a:p>
            <a:pPr eaLnBrk="0" hangingPunct="0"/>
            <a:r>
              <a:rPr lang="en-GB" sz="2400" b="1" dirty="0" smtClean="0">
                <a:solidFill>
                  <a:srgbClr val="FFFF00"/>
                </a:solidFill>
                <a:latin typeface="Calibri" pitchFamily="34" charset="0"/>
                <a:ea typeface="Calibri" pitchFamily="34" charset="0"/>
                <a:cs typeface="Times New Roman" pitchFamily="18" charset="0"/>
                <a:sym typeface="Symbol" pitchFamily="18" charset="2"/>
              </a:rPr>
              <a:t></a:t>
            </a:r>
            <a:r>
              <a:rPr lang="en-GB" sz="2400" b="1" dirty="0">
                <a:solidFill>
                  <a:srgbClr val="FFFF00"/>
                </a:solidFill>
                <a:latin typeface="Calibri" pitchFamily="34" charset="0"/>
                <a:ea typeface="Calibri" pitchFamily="34" charset="0"/>
                <a:cs typeface="Times New Roman" pitchFamily="18" charset="0"/>
              </a:rPr>
              <a:t>1900-2500 suffers extra </a:t>
            </a:r>
            <a:endParaRPr lang="en-GB" sz="2400" b="1" dirty="0" smtClean="0">
              <a:solidFill>
                <a:srgbClr val="FFFF00"/>
              </a:solidFill>
              <a:latin typeface="Calibri" pitchFamily="34" charset="0"/>
              <a:ea typeface="Calibri" pitchFamily="34" charset="0"/>
              <a:cs typeface="Times New Roman" pitchFamily="18" charset="0"/>
            </a:endParaRPr>
          </a:p>
          <a:p>
            <a:pPr eaLnBrk="0" hangingPunct="0"/>
            <a:r>
              <a:rPr lang="en-GB" sz="2400" b="1" dirty="0" smtClean="0">
                <a:solidFill>
                  <a:srgbClr val="FFFF00"/>
                </a:solidFill>
                <a:latin typeface="Calibri" pitchFamily="34" charset="0"/>
                <a:ea typeface="Calibri" pitchFamily="34" charset="0"/>
                <a:cs typeface="Times New Roman" pitchFamily="18" charset="0"/>
              </a:rPr>
              <a:t>absorption </a:t>
            </a:r>
            <a:r>
              <a:rPr lang="en-GB" sz="2400" b="1" dirty="0">
                <a:solidFill>
                  <a:srgbClr val="FFFF00"/>
                </a:solidFill>
                <a:latin typeface="Calibri" pitchFamily="34" charset="0"/>
                <a:ea typeface="Calibri" pitchFamily="34" charset="0"/>
                <a:cs typeface="Times New Roman" pitchFamily="18" charset="0"/>
              </a:rPr>
              <a:t>in interstellar </a:t>
            </a:r>
            <a:r>
              <a:rPr lang="en-GB" sz="2400" b="1" dirty="0" smtClean="0">
                <a:solidFill>
                  <a:srgbClr val="FFFF00"/>
                </a:solidFill>
                <a:latin typeface="Calibri" pitchFamily="34" charset="0"/>
                <a:ea typeface="Calibri" pitchFamily="34" charset="0"/>
                <a:cs typeface="Times New Roman" pitchFamily="18" charset="0"/>
              </a:rPr>
              <a:t>space</a:t>
            </a:r>
          </a:p>
          <a:p>
            <a:pPr eaLnBrk="0" hangingPunct="0"/>
            <a:r>
              <a:rPr lang="en-GB" sz="2400" b="1" dirty="0" smtClean="0">
                <a:solidFill>
                  <a:srgbClr val="FFFF00"/>
                </a:solidFill>
                <a:latin typeface="Calibri" pitchFamily="34" charset="0"/>
                <a:ea typeface="Calibri" pitchFamily="34" charset="0"/>
                <a:cs typeface="Times New Roman" pitchFamily="18" charset="0"/>
              </a:rPr>
              <a:t> </a:t>
            </a:r>
            <a:r>
              <a:rPr lang="en-GB" sz="2400" b="1" dirty="0">
                <a:solidFill>
                  <a:srgbClr val="FFFF00"/>
                </a:solidFill>
                <a:latin typeface="Calibri" pitchFamily="34" charset="0"/>
                <a:ea typeface="Calibri" pitchFamily="34" charset="0"/>
                <a:cs typeface="Times New Roman" pitchFamily="18" charset="0"/>
              </a:rPr>
              <a:t>thought to be due to </a:t>
            </a:r>
            <a:r>
              <a:rPr lang="en-GB" sz="2400" b="1" dirty="0" smtClean="0">
                <a:solidFill>
                  <a:srgbClr val="FFFF00"/>
                </a:solidFill>
                <a:latin typeface="Calibri" pitchFamily="34" charset="0"/>
                <a:ea typeface="Calibri" pitchFamily="34" charset="0"/>
                <a:cs typeface="Times New Roman" pitchFamily="18" charset="0"/>
              </a:rPr>
              <a:t>particles</a:t>
            </a:r>
          </a:p>
          <a:p>
            <a:pPr eaLnBrk="0" hangingPunct="0"/>
            <a:r>
              <a:rPr lang="en-GB" sz="2400" b="1" dirty="0" smtClean="0">
                <a:solidFill>
                  <a:srgbClr val="FFFF00"/>
                </a:solidFill>
                <a:latin typeface="Calibri" pitchFamily="34" charset="0"/>
                <a:ea typeface="Calibri" pitchFamily="34" charset="0"/>
                <a:cs typeface="Times New Roman" pitchFamily="18" charset="0"/>
              </a:rPr>
              <a:t> </a:t>
            </a:r>
            <a:r>
              <a:rPr lang="en-GB" sz="2400" b="1" dirty="0">
                <a:solidFill>
                  <a:srgbClr val="FFFF00"/>
                </a:solidFill>
                <a:latin typeface="Calibri" pitchFamily="34" charset="0"/>
                <a:ea typeface="Calibri" pitchFamily="34" charset="0"/>
                <a:cs typeface="Times New Roman" pitchFamily="18" charset="0"/>
              </a:rPr>
              <a:t>of graphite and possibly </a:t>
            </a:r>
            <a:endParaRPr lang="en-GB" sz="2400" b="1" dirty="0" smtClean="0">
              <a:solidFill>
                <a:srgbClr val="FFFF00"/>
              </a:solidFill>
              <a:latin typeface="Calibri" pitchFamily="34" charset="0"/>
              <a:ea typeface="Calibri" pitchFamily="34" charset="0"/>
              <a:cs typeface="Times New Roman" pitchFamily="18" charset="0"/>
            </a:endParaRPr>
          </a:p>
          <a:p>
            <a:pPr eaLnBrk="0" hangingPunct="0"/>
            <a:r>
              <a:rPr lang="en-GB" sz="2400" b="1" dirty="0" smtClean="0">
                <a:solidFill>
                  <a:srgbClr val="FFFF00"/>
                </a:solidFill>
                <a:latin typeface="Calibri" pitchFamily="34" charset="0"/>
                <a:ea typeface="Calibri" pitchFamily="34" charset="0"/>
                <a:cs typeface="Times New Roman" pitchFamily="18" charset="0"/>
              </a:rPr>
              <a:t>Buckminster </a:t>
            </a:r>
            <a:r>
              <a:rPr lang="en-GB" sz="2400" b="1" dirty="0">
                <a:solidFill>
                  <a:srgbClr val="FFFF00"/>
                </a:solidFill>
                <a:latin typeface="Calibri" pitchFamily="34" charset="0"/>
                <a:ea typeface="Calibri" pitchFamily="34" charset="0"/>
                <a:cs typeface="Times New Roman" pitchFamily="18" charset="0"/>
              </a:rPr>
              <a:t>fullerene.</a:t>
            </a:r>
            <a:endParaRPr lang="en-GB" sz="2400" b="1" dirty="0">
              <a:solidFill>
                <a:srgbClr val="FFFF00"/>
              </a:solidFill>
              <a:latin typeface="Calibri" pitchFamily="34" charset="0"/>
              <a:ea typeface="Calibri" pitchFamily="34" charset="0"/>
              <a:cs typeface="Times New Roman" pitchFamily="18" charset="0"/>
              <a:sym typeface="Symbol" pitchFamily="18" charset="2"/>
            </a:endParaRPr>
          </a:p>
        </p:txBody>
      </p:sp>
      <p:pic>
        <p:nvPicPr>
          <p:cNvPr id="38915" name="Picture 2" descr="hst_sts103_big.jpg"/>
          <p:cNvPicPr>
            <a:picLocks noChangeAspect="1"/>
          </p:cNvPicPr>
          <p:nvPr/>
        </p:nvPicPr>
        <p:blipFill>
          <a:blip r:embed="rId2"/>
          <a:srcRect/>
          <a:stretch>
            <a:fillRect/>
          </a:stretch>
        </p:blipFill>
        <p:spPr bwMode="auto">
          <a:xfrm>
            <a:off x="357189" y="1214439"/>
            <a:ext cx="2571738" cy="2555312"/>
          </a:xfrm>
          <a:prstGeom prst="rect">
            <a:avLst/>
          </a:prstGeom>
          <a:noFill/>
          <a:ln w="9525">
            <a:noFill/>
            <a:miter lim="800000"/>
            <a:headEnd/>
            <a:tailEnd/>
          </a:ln>
        </p:spPr>
      </p:pic>
      <p:pic>
        <p:nvPicPr>
          <p:cNvPr id="38916" name="Picture 3" descr="SIRTF_ir_rh_4small.jpg"/>
          <p:cNvPicPr>
            <a:picLocks noChangeAspect="1"/>
          </p:cNvPicPr>
          <p:nvPr/>
        </p:nvPicPr>
        <p:blipFill>
          <a:blip r:embed="rId3"/>
          <a:srcRect/>
          <a:stretch>
            <a:fillRect/>
          </a:stretch>
        </p:blipFill>
        <p:spPr bwMode="auto">
          <a:xfrm>
            <a:off x="4643438" y="1071546"/>
            <a:ext cx="3714748" cy="2790188"/>
          </a:xfrm>
          <a:prstGeom prst="rect">
            <a:avLst/>
          </a:prstGeom>
          <a:noFill/>
          <a:ln w="9525">
            <a:noFill/>
            <a:miter lim="800000"/>
            <a:headEnd/>
            <a:tailEnd/>
          </a:ln>
        </p:spPr>
      </p:pic>
      <p:pic>
        <p:nvPicPr>
          <p:cNvPr id="5" name="Picture 4" descr="2200 Extinction bump.jpg"/>
          <p:cNvPicPr>
            <a:picLocks noChangeAspect="1"/>
          </p:cNvPicPr>
          <p:nvPr/>
        </p:nvPicPr>
        <p:blipFill>
          <a:blip r:embed="rId4"/>
          <a:stretch>
            <a:fillRect/>
          </a:stretch>
        </p:blipFill>
        <p:spPr>
          <a:xfrm>
            <a:off x="4627076" y="4071942"/>
            <a:ext cx="3445386" cy="274099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857375" y="0"/>
            <a:ext cx="4913313" cy="800100"/>
          </a:xfrm>
          <a:prstGeom prst="rect">
            <a:avLst/>
          </a:prstGeom>
          <a:noFill/>
          <a:ln w="9525">
            <a:noFill/>
            <a:miter lim="800000"/>
            <a:headEnd/>
            <a:tailEnd/>
          </a:ln>
        </p:spPr>
        <p:txBody>
          <a:bodyPr wrap="none" anchor="ctr">
            <a:spAutoFit/>
          </a:bodyPr>
          <a:lstStyle/>
          <a:p>
            <a:r>
              <a:rPr lang="en-GB" sz="2800" b="1">
                <a:solidFill>
                  <a:srgbClr val="FFFF00"/>
                </a:solidFill>
                <a:latin typeface="Calibri" pitchFamily="34" charset="0"/>
                <a:ea typeface="Calibri" pitchFamily="34" charset="0"/>
                <a:cs typeface="Times New Roman" pitchFamily="18" charset="0"/>
              </a:rPr>
              <a:t>Measuring Distances on the Sky</a:t>
            </a:r>
            <a:endParaRPr lang="en-GB">
              <a:solidFill>
                <a:srgbClr val="FFFF00"/>
              </a:solidFill>
              <a:latin typeface="Calibri" pitchFamily="34" charset="0"/>
              <a:ea typeface="Calibri" pitchFamily="34" charset="0"/>
              <a:cs typeface="Times New Roman" pitchFamily="18" charset="0"/>
            </a:endParaRPr>
          </a:p>
          <a:p>
            <a:pPr eaLnBrk="0" hangingPunct="0"/>
            <a:endParaRPr lang="en-GB">
              <a:latin typeface="Calibri" pitchFamily="34" charset="0"/>
              <a:ea typeface="Calibri" pitchFamily="34" charset="0"/>
              <a:cs typeface="Times New Roman" pitchFamily="18" charset="0"/>
            </a:endParaRPr>
          </a:p>
        </p:txBody>
      </p:sp>
      <p:sp>
        <p:nvSpPr>
          <p:cNvPr id="19457" name="AutoShape 1"/>
          <p:cNvSpPr>
            <a:spLocks noChangeArrowheads="1"/>
          </p:cNvSpPr>
          <p:nvPr/>
        </p:nvSpPr>
        <p:spPr bwMode="auto">
          <a:xfrm>
            <a:off x="3571875" y="2214563"/>
            <a:ext cx="285750" cy="260350"/>
          </a:xfrm>
          <a:prstGeom prst="star5">
            <a:avLst/>
          </a:prstGeom>
          <a:solidFill>
            <a:srgbClr val="FFFF00"/>
          </a:solidFill>
          <a:ln w="9525">
            <a:solidFill>
              <a:srgbClr val="000000"/>
            </a:solidFill>
            <a:miter lim="800000"/>
            <a:headEnd/>
            <a:tailEnd/>
          </a:ln>
        </p:spPr>
        <p:txBody>
          <a:bodyPr/>
          <a:lstStyle/>
          <a:p>
            <a:pPr fontAlgn="auto">
              <a:spcBef>
                <a:spcPts val="0"/>
              </a:spcBef>
              <a:spcAft>
                <a:spcPts val="0"/>
              </a:spcAft>
              <a:defRPr/>
            </a:pPr>
            <a:endParaRPr lang="en-GB">
              <a:latin typeface="+mn-lt"/>
            </a:endParaRPr>
          </a:p>
        </p:txBody>
      </p:sp>
      <p:sp>
        <p:nvSpPr>
          <p:cNvPr id="39940" name="Rectangle 3"/>
          <p:cNvSpPr>
            <a:spLocks noChangeArrowheads="1"/>
          </p:cNvSpPr>
          <p:nvPr/>
        </p:nvSpPr>
        <p:spPr bwMode="auto">
          <a:xfrm>
            <a:off x="0" y="714375"/>
            <a:ext cx="9144000" cy="923925"/>
          </a:xfrm>
          <a:prstGeom prst="rect">
            <a:avLst/>
          </a:prstGeom>
          <a:noFill/>
          <a:ln w="9525">
            <a:noFill/>
            <a:miter lim="800000"/>
            <a:headEnd/>
            <a:tailEnd/>
          </a:ln>
        </p:spPr>
        <p:txBody>
          <a:bodyPr anchor="ctr">
            <a:spAutoFit/>
          </a:bodyPr>
          <a:lstStyle/>
          <a:p>
            <a:pPr algn="ctr"/>
            <a:r>
              <a:rPr lang="en-GB">
                <a:solidFill>
                  <a:srgbClr val="FFFF00"/>
                </a:solidFill>
                <a:latin typeface="Calibri" pitchFamily="34" charset="0"/>
                <a:ea typeface="Calibri" pitchFamily="34" charset="0"/>
                <a:cs typeface="Times New Roman" pitchFamily="18" charset="0"/>
              </a:rPr>
              <a:t>Irrespective of the actual distance between for example, two stars, they have an apparent ‘separation’ on the background sky. This is measured by the angle between the two lines drawn from the stars to the observer and is referred to as the </a:t>
            </a:r>
            <a:r>
              <a:rPr lang="en-GB" i="1">
                <a:solidFill>
                  <a:srgbClr val="FFFF00"/>
                </a:solidFill>
                <a:latin typeface="Calibri" pitchFamily="34" charset="0"/>
                <a:ea typeface="Calibri" pitchFamily="34" charset="0"/>
                <a:cs typeface="Times New Roman" pitchFamily="18" charset="0"/>
              </a:rPr>
              <a:t>angular separation</a:t>
            </a:r>
            <a:r>
              <a:rPr lang="en-GB">
                <a:solidFill>
                  <a:srgbClr val="FFFF00"/>
                </a:solidFill>
                <a:latin typeface="Calibri" pitchFamily="34" charset="0"/>
                <a:ea typeface="Calibri" pitchFamily="34" charset="0"/>
                <a:cs typeface="Times New Roman" pitchFamily="18" charset="0"/>
              </a:rPr>
              <a:t>.</a:t>
            </a:r>
            <a:endParaRPr lang="en-GB" sz="3200">
              <a:solidFill>
                <a:srgbClr val="FFFF00"/>
              </a:solidFill>
              <a:latin typeface="Calibri" pitchFamily="34" charset="0"/>
              <a:ea typeface="Calibri" pitchFamily="34" charset="0"/>
              <a:cs typeface="Times New Roman" pitchFamily="18" charset="0"/>
            </a:endParaRPr>
          </a:p>
        </p:txBody>
      </p:sp>
      <p:cxnSp>
        <p:nvCxnSpPr>
          <p:cNvPr id="39941" name="AutoShape 4"/>
          <p:cNvCxnSpPr>
            <a:cxnSpLocks noChangeShapeType="1"/>
          </p:cNvCxnSpPr>
          <p:nvPr/>
        </p:nvCxnSpPr>
        <p:spPr bwMode="auto">
          <a:xfrm>
            <a:off x="3786188" y="2357438"/>
            <a:ext cx="2305050" cy="1454150"/>
          </a:xfrm>
          <a:prstGeom prst="straightConnector1">
            <a:avLst/>
          </a:prstGeom>
          <a:noFill/>
          <a:ln w="9525">
            <a:solidFill>
              <a:srgbClr val="FFFF00"/>
            </a:solidFill>
            <a:round/>
            <a:headEnd/>
            <a:tailEnd/>
          </a:ln>
        </p:spPr>
      </p:cxnSp>
      <p:sp>
        <p:nvSpPr>
          <p:cNvPr id="19461" name="AutoShape 5"/>
          <p:cNvSpPr>
            <a:spLocks noChangeArrowheads="1"/>
          </p:cNvSpPr>
          <p:nvPr/>
        </p:nvSpPr>
        <p:spPr bwMode="auto">
          <a:xfrm>
            <a:off x="3429000" y="3143250"/>
            <a:ext cx="285750" cy="260350"/>
          </a:xfrm>
          <a:prstGeom prst="star5">
            <a:avLst/>
          </a:prstGeom>
          <a:solidFill>
            <a:srgbClr val="FFFF00"/>
          </a:solidFill>
          <a:ln w="9525">
            <a:solidFill>
              <a:srgbClr val="000000"/>
            </a:solidFill>
            <a:miter lim="800000"/>
            <a:headEnd/>
            <a:tailEnd/>
          </a:ln>
        </p:spPr>
        <p:txBody>
          <a:bodyPr/>
          <a:lstStyle/>
          <a:p>
            <a:pPr fontAlgn="auto">
              <a:spcBef>
                <a:spcPts val="0"/>
              </a:spcBef>
              <a:spcAft>
                <a:spcPts val="0"/>
              </a:spcAft>
              <a:defRPr/>
            </a:pPr>
            <a:endParaRPr lang="en-GB">
              <a:latin typeface="+mn-lt"/>
            </a:endParaRPr>
          </a:p>
        </p:txBody>
      </p:sp>
      <p:cxnSp>
        <p:nvCxnSpPr>
          <p:cNvPr id="39943" name="AutoShape 6"/>
          <p:cNvCxnSpPr>
            <a:cxnSpLocks noChangeShapeType="1"/>
          </p:cNvCxnSpPr>
          <p:nvPr/>
        </p:nvCxnSpPr>
        <p:spPr bwMode="auto">
          <a:xfrm>
            <a:off x="3643313" y="3286125"/>
            <a:ext cx="2444750" cy="520700"/>
          </a:xfrm>
          <a:prstGeom prst="straightConnector1">
            <a:avLst/>
          </a:prstGeom>
          <a:noFill/>
          <a:ln w="9525">
            <a:solidFill>
              <a:srgbClr val="FFFF00"/>
            </a:solidFill>
            <a:round/>
            <a:headEnd/>
            <a:tailEnd/>
          </a:ln>
        </p:spPr>
      </p:cxnSp>
      <p:pic>
        <p:nvPicPr>
          <p:cNvPr id="39944" name="Picture 7" descr="telescope.gif"/>
          <p:cNvPicPr>
            <a:picLocks noChangeAspect="1" noChangeArrowheads="1"/>
          </p:cNvPicPr>
          <p:nvPr/>
        </p:nvPicPr>
        <p:blipFill>
          <a:blip r:embed="rId2"/>
          <a:srcRect/>
          <a:stretch>
            <a:fillRect/>
          </a:stretch>
        </p:blipFill>
        <p:spPr bwMode="auto">
          <a:xfrm>
            <a:off x="6143625" y="3786188"/>
            <a:ext cx="854075" cy="698500"/>
          </a:xfrm>
          <a:prstGeom prst="rect">
            <a:avLst/>
          </a:prstGeom>
          <a:noFill/>
          <a:ln w="9525">
            <a:noFill/>
            <a:miter lim="800000"/>
            <a:headEnd/>
            <a:tailEnd/>
          </a:ln>
        </p:spPr>
      </p:pic>
      <p:sp>
        <p:nvSpPr>
          <p:cNvPr id="39945" name="Rectangle 8"/>
          <p:cNvSpPr>
            <a:spLocks noChangeArrowheads="1"/>
          </p:cNvSpPr>
          <p:nvPr/>
        </p:nvSpPr>
        <p:spPr bwMode="auto">
          <a:xfrm>
            <a:off x="0" y="4786313"/>
            <a:ext cx="9144000" cy="1754187"/>
          </a:xfrm>
          <a:prstGeom prst="rect">
            <a:avLst/>
          </a:prstGeom>
          <a:noFill/>
          <a:ln w="9525">
            <a:noFill/>
            <a:miter lim="800000"/>
            <a:headEnd/>
            <a:tailEnd/>
          </a:ln>
        </p:spPr>
        <p:txBody>
          <a:bodyPr>
            <a:spAutoFit/>
          </a:bodyPr>
          <a:lstStyle/>
          <a:p>
            <a:pPr algn="ctr"/>
            <a:r>
              <a:rPr lang="en-GB">
                <a:solidFill>
                  <a:srgbClr val="FFFF00"/>
                </a:solidFill>
                <a:latin typeface="Calibri" pitchFamily="34" charset="0"/>
                <a:sym typeface="Symbol" pitchFamily="18" charset="2"/>
              </a:rPr>
              <a:t></a:t>
            </a:r>
            <a:r>
              <a:rPr lang="en-GB">
                <a:solidFill>
                  <a:srgbClr val="FFFF00"/>
                </a:solidFill>
                <a:latin typeface="Calibri" pitchFamily="34" charset="0"/>
              </a:rPr>
              <a:t> is of course measured in degrees but in astronomy, angles smaller than one degree are measured in </a:t>
            </a:r>
            <a:r>
              <a:rPr lang="en-GB" i="1">
                <a:solidFill>
                  <a:srgbClr val="FFFF00"/>
                </a:solidFill>
                <a:latin typeface="Calibri" pitchFamily="34" charset="0"/>
              </a:rPr>
              <a:t>arcminutes</a:t>
            </a:r>
            <a:r>
              <a:rPr lang="en-GB">
                <a:solidFill>
                  <a:srgbClr val="FFFF00"/>
                </a:solidFill>
                <a:latin typeface="Calibri" pitchFamily="34" charset="0"/>
              </a:rPr>
              <a:t> (or arcmin or ‘ = 1/60 of one degree) and </a:t>
            </a:r>
            <a:r>
              <a:rPr lang="en-GB" i="1">
                <a:solidFill>
                  <a:srgbClr val="FFFF00"/>
                </a:solidFill>
                <a:latin typeface="Calibri" pitchFamily="34" charset="0"/>
              </a:rPr>
              <a:t>arcseconds</a:t>
            </a:r>
            <a:r>
              <a:rPr lang="en-GB">
                <a:solidFill>
                  <a:srgbClr val="FFFF00"/>
                </a:solidFill>
                <a:latin typeface="Calibri" pitchFamily="34" charset="0"/>
              </a:rPr>
              <a:t> (or arcsec or “ = 1/60 of 1 arcmin = 1/3,600 of one degree). For example, the angular separation of the pointer stars in the Plough is about 5°.</a:t>
            </a:r>
          </a:p>
          <a:p>
            <a:pPr algn="ctr"/>
            <a:r>
              <a:rPr lang="en-GB">
                <a:solidFill>
                  <a:srgbClr val="FFFF00"/>
                </a:solidFill>
                <a:latin typeface="Calibri" pitchFamily="34" charset="0"/>
              </a:rPr>
              <a:t>This system is also used when referring to the angular diameters of extended objects; eg. the angular diameter of both the sun and the Moon is about 30 arcmin.</a:t>
            </a:r>
          </a:p>
        </p:txBody>
      </p:sp>
      <p:sp>
        <p:nvSpPr>
          <p:cNvPr id="39946" name="TextBox 9"/>
          <p:cNvSpPr txBox="1">
            <a:spLocks noChangeArrowheads="1"/>
          </p:cNvSpPr>
          <p:nvPr/>
        </p:nvSpPr>
        <p:spPr bwMode="auto">
          <a:xfrm>
            <a:off x="5072063" y="3214688"/>
            <a:ext cx="928687" cy="461962"/>
          </a:xfrm>
          <a:prstGeom prst="rect">
            <a:avLst/>
          </a:prstGeom>
          <a:noFill/>
          <a:ln w="9525">
            <a:noFill/>
            <a:miter lim="800000"/>
            <a:headEnd/>
            <a:tailEnd/>
          </a:ln>
        </p:spPr>
        <p:txBody>
          <a:bodyPr>
            <a:spAutoFit/>
          </a:bodyPr>
          <a:lstStyle/>
          <a:p>
            <a:r>
              <a:rPr lang="en-GB" sz="2400">
                <a:solidFill>
                  <a:srgbClr val="FFFF00"/>
                </a:solidFill>
                <a:latin typeface="Calibri" pitchFamily="34" charset="0"/>
                <a:sym typeface="Symbol" pitchFamily="18" charset="2"/>
              </a:rPr>
              <a:t></a:t>
            </a:r>
            <a:endParaRPr lang="en-GB" sz="2400">
              <a:solidFill>
                <a:srgbClr val="FFFF00"/>
              </a:solidFill>
              <a:latin typeface="Calibri" pitchFamily="34" charset="0"/>
            </a:endParaRPr>
          </a:p>
        </p:txBody>
      </p:sp>
      <p:pic>
        <p:nvPicPr>
          <p:cNvPr id="39947" name="Picture 11" descr="umaumi-b.jpg"/>
          <p:cNvPicPr>
            <a:picLocks noChangeAspect="1"/>
          </p:cNvPicPr>
          <p:nvPr/>
        </p:nvPicPr>
        <p:blipFill>
          <a:blip r:embed="rId3"/>
          <a:srcRect/>
          <a:stretch>
            <a:fillRect/>
          </a:stretch>
        </p:blipFill>
        <p:spPr bwMode="auto">
          <a:xfrm rot="5242168">
            <a:off x="646906" y="1664494"/>
            <a:ext cx="2525713" cy="2847975"/>
          </a:xfrm>
          <a:prstGeom prst="rect">
            <a:avLst/>
          </a:prstGeom>
          <a:noFill/>
          <a:ln w="9525">
            <a:noFill/>
            <a:miter lim="800000"/>
            <a:headEnd/>
            <a:tailEnd/>
          </a:ln>
        </p:spPr>
      </p:pic>
      <p:cxnSp>
        <p:nvCxnSpPr>
          <p:cNvPr id="14" name="Straight Arrow Connector 13"/>
          <p:cNvCxnSpPr/>
          <p:nvPr/>
        </p:nvCxnSpPr>
        <p:spPr>
          <a:xfrm rot="10800000">
            <a:off x="2143125" y="3786188"/>
            <a:ext cx="500063"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1678781" y="4179095"/>
            <a:ext cx="428625"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950" name="TextBox 16"/>
          <p:cNvSpPr txBox="1">
            <a:spLocks noChangeArrowheads="1"/>
          </p:cNvSpPr>
          <p:nvPr/>
        </p:nvSpPr>
        <p:spPr bwMode="auto">
          <a:xfrm>
            <a:off x="2143125" y="4000500"/>
            <a:ext cx="446088" cy="461963"/>
          </a:xfrm>
          <a:prstGeom prst="rect">
            <a:avLst/>
          </a:prstGeom>
          <a:noFill/>
          <a:ln w="9525">
            <a:noFill/>
            <a:miter lim="800000"/>
            <a:headEnd/>
            <a:tailEnd/>
          </a:ln>
        </p:spPr>
        <p:txBody>
          <a:bodyPr wrap="none">
            <a:spAutoFit/>
          </a:bodyPr>
          <a:lstStyle/>
          <a:p>
            <a:r>
              <a:rPr lang="en-GB" sz="2400" b="1">
                <a:solidFill>
                  <a:srgbClr val="FFFF00"/>
                </a:solidFill>
                <a:latin typeface="Calibri" pitchFamily="34" charset="0"/>
              </a:rPr>
              <a:t>5°</a:t>
            </a:r>
          </a:p>
        </p:txBody>
      </p:sp>
      <p:pic>
        <p:nvPicPr>
          <p:cNvPr id="39951" name="Picture 17" descr="moon.jpg"/>
          <p:cNvPicPr>
            <a:picLocks noChangeAspect="1"/>
          </p:cNvPicPr>
          <p:nvPr/>
        </p:nvPicPr>
        <p:blipFill>
          <a:blip r:embed="rId4"/>
          <a:srcRect/>
          <a:stretch>
            <a:fillRect/>
          </a:stretch>
        </p:blipFill>
        <p:spPr bwMode="auto">
          <a:xfrm>
            <a:off x="7215188" y="1785938"/>
            <a:ext cx="1404937" cy="1404937"/>
          </a:xfrm>
          <a:prstGeom prst="rect">
            <a:avLst/>
          </a:prstGeom>
          <a:noFill/>
          <a:ln w="9525">
            <a:noFill/>
            <a:miter lim="800000"/>
            <a:headEnd/>
            <a:tailEnd/>
          </a:ln>
        </p:spPr>
      </p:pic>
      <p:cxnSp>
        <p:nvCxnSpPr>
          <p:cNvPr id="20" name="Straight Arrow Connector 19"/>
          <p:cNvCxnSpPr/>
          <p:nvPr/>
        </p:nvCxnSpPr>
        <p:spPr>
          <a:xfrm>
            <a:off x="7215188" y="3286125"/>
            <a:ext cx="1285875" cy="714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9953" name="TextBox 22"/>
          <p:cNvSpPr txBox="1">
            <a:spLocks noChangeArrowheads="1"/>
          </p:cNvSpPr>
          <p:nvPr/>
        </p:nvSpPr>
        <p:spPr bwMode="auto">
          <a:xfrm>
            <a:off x="7215188" y="3500438"/>
            <a:ext cx="1439862" cy="461962"/>
          </a:xfrm>
          <a:prstGeom prst="rect">
            <a:avLst/>
          </a:prstGeom>
          <a:noFill/>
          <a:ln w="9525">
            <a:noFill/>
            <a:miter lim="800000"/>
            <a:headEnd/>
            <a:tailEnd/>
          </a:ln>
        </p:spPr>
        <p:txBody>
          <a:bodyPr wrap="none">
            <a:spAutoFit/>
          </a:bodyPr>
          <a:lstStyle/>
          <a:p>
            <a:r>
              <a:rPr lang="en-GB" sz="2400" b="1">
                <a:solidFill>
                  <a:srgbClr val="FFFF00"/>
                </a:solidFill>
                <a:latin typeface="Calibri" pitchFamily="34" charset="0"/>
              </a:rPr>
              <a:t>30 arcmin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ufmann.jpeg"/>
          <p:cNvPicPr>
            <a:picLocks noChangeAspect="1"/>
          </p:cNvPicPr>
          <p:nvPr/>
        </p:nvPicPr>
        <p:blipFill>
          <a:blip r:embed="rId2"/>
          <a:stretch>
            <a:fillRect/>
          </a:stretch>
        </p:blipFill>
        <p:spPr>
          <a:xfrm>
            <a:off x="36576" y="1185672"/>
            <a:ext cx="9070848" cy="448665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500188" y="733425"/>
            <a:ext cx="5586412" cy="1077913"/>
          </a:xfrm>
          <a:prstGeom prst="rect">
            <a:avLst/>
          </a:prstGeom>
          <a:noFill/>
          <a:ln w="9525">
            <a:noFill/>
            <a:miter lim="800000"/>
            <a:headEnd/>
            <a:tailEnd/>
          </a:ln>
        </p:spPr>
        <p:txBody>
          <a:bodyPr wrap="none" anchor="ctr">
            <a:spAutoFit/>
          </a:bodyPr>
          <a:lstStyle/>
          <a:p>
            <a:r>
              <a:rPr lang="en-GB" sz="3200" b="1">
                <a:solidFill>
                  <a:srgbClr val="FFFF00"/>
                </a:solidFill>
                <a:latin typeface="Calibri" pitchFamily="34" charset="0"/>
                <a:ea typeface="Calibri" pitchFamily="34" charset="0"/>
                <a:cs typeface="Times New Roman" pitchFamily="18" charset="0"/>
              </a:rPr>
              <a:t>Optical Astronomical Telescope</a:t>
            </a:r>
            <a:r>
              <a:rPr lang="en-GB" sz="1600" b="1">
                <a:solidFill>
                  <a:srgbClr val="FFFF00"/>
                </a:solidFill>
                <a:latin typeface="Calibri" pitchFamily="34" charset="0"/>
                <a:ea typeface="Calibri" pitchFamily="34" charset="0"/>
                <a:cs typeface="Times New Roman" pitchFamily="18" charset="0"/>
              </a:rPr>
              <a:t>s</a:t>
            </a:r>
            <a:endParaRPr lang="en-GB">
              <a:solidFill>
                <a:srgbClr val="FFFF00"/>
              </a:solidFill>
              <a:latin typeface="Calibri" pitchFamily="34" charset="0"/>
              <a:ea typeface="Calibri" pitchFamily="34" charset="0"/>
              <a:cs typeface="Times New Roman" pitchFamily="18" charset="0"/>
            </a:endParaRPr>
          </a:p>
          <a:p>
            <a:pPr eaLnBrk="0" hangingPunct="0"/>
            <a:endParaRPr lang="en-GB" sz="3200">
              <a:latin typeface="Calibri" pitchFamily="34" charset="0"/>
              <a:ea typeface="Calibri" pitchFamily="34" charset="0"/>
              <a:cs typeface="Times New Roman" pitchFamily="18" charset="0"/>
            </a:endParaRPr>
          </a:p>
        </p:txBody>
      </p:sp>
      <p:sp>
        <p:nvSpPr>
          <p:cNvPr id="40963" name="Text Box 1"/>
          <p:cNvSpPr txBox="1">
            <a:spLocks noChangeArrowheads="1"/>
          </p:cNvSpPr>
          <p:nvPr/>
        </p:nvSpPr>
        <p:spPr bwMode="auto">
          <a:xfrm>
            <a:off x="4429125" y="3357563"/>
            <a:ext cx="3000375" cy="1143000"/>
          </a:xfrm>
          <a:prstGeom prst="rect">
            <a:avLst/>
          </a:prstGeom>
          <a:noFill/>
          <a:ln w="9525">
            <a:noFill/>
            <a:miter lim="800000"/>
            <a:headEnd/>
            <a:tailEnd/>
          </a:ln>
        </p:spPr>
        <p:txBody>
          <a:bodyPr/>
          <a:lstStyle/>
          <a:p>
            <a:r>
              <a:rPr lang="en-GB" sz="6600">
                <a:solidFill>
                  <a:srgbClr val="FFFF00"/>
                </a:solidFill>
                <a:latin typeface="Calibri" pitchFamily="34" charset="0"/>
                <a:ea typeface="Calibri" pitchFamily="34" charset="0"/>
                <a:cs typeface="Times New Roman" pitchFamily="18" charset="0"/>
              </a:rPr>
              <a:t>}</a:t>
            </a:r>
            <a:r>
              <a:rPr lang="en-GB" sz="3600" b="1">
                <a:solidFill>
                  <a:srgbClr val="FFFF00"/>
                </a:solidFill>
                <a:latin typeface="Calibri" pitchFamily="34" charset="0"/>
                <a:ea typeface="Calibri" pitchFamily="34" charset="0"/>
                <a:cs typeface="Times New Roman" pitchFamily="18" charset="0"/>
              </a:rPr>
              <a:t> </a:t>
            </a:r>
            <a:r>
              <a:rPr lang="en-GB" sz="2800" b="1">
                <a:solidFill>
                  <a:srgbClr val="FFFF00"/>
                </a:solidFill>
                <a:latin typeface="Calibri" pitchFamily="34" charset="0"/>
                <a:ea typeface="Calibri" pitchFamily="34" charset="0"/>
                <a:cs typeface="Times New Roman" pitchFamily="18" charset="0"/>
              </a:rPr>
              <a:t>Most important</a:t>
            </a:r>
            <a:endParaRPr lang="en-GB" sz="4400">
              <a:solidFill>
                <a:srgbClr val="FFFF00"/>
              </a:solidFill>
              <a:latin typeface="Calibri" pitchFamily="34" charset="0"/>
              <a:ea typeface="Calibri" pitchFamily="34" charset="0"/>
              <a:cs typeface="Times New Roman" pitchFamily="18" charset="0"/>
            </a:endParaRPr>
          </a:p>
        </p:txBody>
      </p:sp>
      <p:sp>
        <p:nvSpPr>
          <p:cNvPr id="40964" name="Rectangle 3"/>
          <p:cNvSpPr>
            <a:spLocks noChangeArrowheads="1"/>
          </p:cNvSpPr>
          <p:nvPr/>
        </p:nvSpPr>
        <p:spPr bwMode="auto">
          <a:xfrm>
            <a:off x="928688" y="1714500"/>
            <a:ext cx="3529012" cy="969963"/>
          </a:xfrm>
          <a:prstGeom prst="rect">
            <a:avLst/>
          </a:prstGeom>
          <a:noFill/>
          <a:ln w="9525">
            <a:noFill/>
            <a:miter lim="800000"/>
            <a:headEnd/>
            <a:tailEnd/>
          </a:ln>
        </p:spPr>
        <p:txBody>
          <a:bodyPr wrap="none" anchor="ctr">
            <a:spAutoFit/>
          </a:bodyPr>
          <a:lstStyle/>
          <a:p>
            <a:endParaRPr lang="en-GB" sz="1100">
              <a:latin typeface="Calibri" pitchFamily="34" charset="0"/>
            </a:endParaRPr>
          </a:p>
          <a:p>
            <a:pPr eaLnBrk="0" hangingPunct="0"/>
            <a:r>
              <a:rPr lang="en-GB" sz="2800">
                <a:solidFill>
                  <a:srgbClr val="FFFF00"/>
                </a:solidFill>
                <a:latin typeface="Calibri" pitchFamily="34" charset="0"/>
              </a:rPr>
              <a:t>They do three things</a:t>
            </a:r>
            <a:r>
              <a:rPr lang="en-GB">
                <a:latin typeface="Calibri" pitchFamily="34" charset="0"/>
              </a:rPr>
              <a:t>:</a:t>
            </a:r>
          </a:p>
          <a:p>
            <a:pPr eaLnBrk="0" hangingPunct="0"/>
            <a:endParaRPr lang="en-GB">
              <a:latin typeface="Calibri" pitchFamily="34" charset="0"/>
            </a:endParaRPr>
          </a:p>
        </p:txBody>
      </p:sp>
      <p:sp>
        <p:nvSpPr>
          <p:cNvPr id="40965" name="Rectangle 4"/>
          <p:cNvSpPr>
            <a:spLocks noChangeArrowheads="1"/>
          </p:cNvSpPr>
          <p:nvPr/>
        </p:nvSpPr>
        <p:spPr bwMode="auto">
          <a:xfrm>
            <a:off x="928688" y="3500438"/>
            <a:ext cx="4572000" cy="1384300"/>
          </a:xfrm>
          <a:prstGeom prst="rect">
            <a:avLst/>
          </a:prstGeom>
          <a:noFill/>
          <a:ln w="9525">
            <a:noFill/>
            <a:miter lim="800000"/>
            <a:headEnd/>
            <a:tailEnd/>
          </a:ln>
        </p:spPr>
        <p:txBody>
          <a:bodyPr>
            <a:spAutoFit/>
          </a:bodyPr>
          <a:lstStyle/>
          <a:p>
            <a:r>
              <a:rPr lang="en-GB" sz="2800">
                <a:solidFill>
                  <a:srgbClr val="FFFF00"/>
                </a:solidFill>
                <a:latin typeface="Calibri" pitchFamily="34" charset="0"/>
              </a:rPr>
              <a:t>Collect light</a:t>
            </a:r>
          </a:p>
          <a:p>
            <a:r>
              <a:rPr lang="en-GB" sz="2800">
                <a:solidFill>
                  <a:srgbClr val="FFFF00"/>
                </a:solidFill>
                <a:latin typeface="Calibri" pitchFamily="34" charset="0"/>
              </a:rPr>
              <a:t>Resolve fine detail</a:t>
            </a:r>
          </a:p>
          <a:p>
            <a:r>
              <a:rPr lang="en-GB" sz="2800">
                <a:solidFill>
                  <a:srgbClr val="FFFF00"/>
                </a:solidFill>
                <a:latin typeface="Calibri" pitchFamily="34" charset="0"/>
              </a:rPr>
              <a:t>Magnify </a:t>
            </a:r>
          </a:p>
        </p:txBody>
      </p:sp>
      <p:sp>
        <p:nvSpPr>
          <p:cNvPr id="40966" name="TextBox 5"/>
          <p:cNvSpPr txBox="1">
            <a:spLocks noChangeArrowheads="1"/>
          </p:cNvSpPr>
          <p:nvPr/>
        </p:nvSpPr>
        <p:spPr bwMode="auto">
          <a:xfrm>
            <a:off x="4857750" y="4429125"/>
            <a:ext cx="2343150" cy="523875"/>
          </a:xfrm>
          <a:prstGeom prst="rect">
            <a:avLst/>
          </a:prstGeom>
          <a:noFill/>
          <a:ln w="9525">
            <a:noFill/>
            <a:miter lim="800000"/>
            <a:headEnd/>
            <a:tailEnd/>
          </a:ln>
        </p:spPr>
        <p:txBody>
          <a:bodyPr wrap="none">
            <a:spAutoFit/>
          </a:bodyPr>
          <a:lstStyle/>
          <a:p>
            <a:r>
              <a:rPr lang="en-GB" sz="2800">
                <a:solidFill>
                  <a:srgbClr val="FFFF00"/>
                </a:solidFill>
                <a:latin typeface="Calibri" pitchFamily="34" charset="0"/>
              </a:rPr>
              <a:t>Less important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0" y="642938"/>
            <a:ext cx="9144000" cy="2000250"/>
          </a:xfrm>
          <a:prstGeom prst="rect">
            <a:avLst/>
          </a:prstGeom>
          <a:noFill/>
          <a:ln w="9525">
            <a:noFill/>
            <a:miter lim="800000"/>
            <a:headEnd/>
            <a:tailEnd/>
          </a:ln>
        </p:spPr>
        <p:txBody>
          <a:bodyPr anchor="ctr">
            <a:spAutoFit/>
          </a:bodyPr>
          <a:lstStyle/>
          <a:p>
            <a:pPr algn="ctr"/>
            <a:r>
              <a:rPr lang="en-GB" sz="3600" b="1">
                <a:solidFill>
                  <a:srgbClr val="FFFF00"/>
                </a:solidFill>
                <a:latin typeface="Calibri" pitchFamily="34" charset="0"/>
                <a:ea typeface="Calibri" pitchFamily="34" charset="0"/>
                <a:cs typeface="Times New Roman" pitchFamily="18" charset="0"/>
              </a:rPr>
              <a:t>Light Gathering</a:t>
            </a:r>
          </a:p>
          <a:p>
            <a:pPr algn="ctr"/>
            <a:endParaRPr lang="en-GB" sz="2000">
              <a:solidFill>
                <a:srgbClr val="FFFF00"/>
              </a:solidFill>
              <a:latin typeface="Calibri" pitchFamily="34" charset="0"/>
              <a:ea typeface="Calibri" pitchFamily="34" charset="0"/>
              <a:cs typeface="Times New Roman" pitchFamily="18" charset="0"/>
            </a:endParaRPr>
          </a:p>
          <a:p>
            <a:pPr algn="ctr" eaLnBrk="0" hangingPunct="0"/>
            <a:r>
              <a:rPr lang="en-GB" sz="2400">
                <a:solidFill>
                  <a:srgbClr val="FFFF00"/>
                </a:solidFill>
                <a:latin typeface="Calibri" pitchFamily="34" charset="0"/>
                <a:ea typeface="Calibri" pitchFamily="34" charset="0"/>
                <a:cs typeface="Times New Roman" pitchFamily="18" charset="0"/>
              </a:rPr>
              <a:t>Done by the telescope’s o</a:t>
            </a:r>
            <a:r>
              <a:rPr lang="en-GB" sz="2400" i="1">
                <a:solidFill>
                  <a:srgbClr val="FFFF00"/>
                </a:solidFill>
                <a:latin typeface="Calibri" pitchFamily="34" charset="0"/>
                <a:ea typeface="Calibri" pitchFamily="34" charset="0"/>
                <a:cs typeface="Times New Roman" pitchFamily="18" charset="0"/>
              </a:rPr>
              <a:t>bjective</a:t>
            </a:r>
            <a:r>
              <a:rPr lang="en-GB" sz="2400">
                <a:solidFill>
                  <a:srgbClr val="FFFF00"/>
                </a:solidFill>
                <a:latin typeface="Calibri" pitchFamily="34" charset="0"/>
                <a:ea typeface="Calibri" pitchFamily="34" charset="0"/>
                <a:cs typeface="Times New Roman" pitchFamily="18" charset="0"/>
              </a:rPr>
              <a:t> – </a:t>
            </a:r>
          </a:p>
          <a:p>
            <a:pPr algn="ctr" eaLnBrk="0" hangingPunct="0"/>
            <a:endParaRPr lang="en-GB" sz="2000">
              <a:solidFill>
                <a:srgbClr val="FFFF00"/>
              </a:solidFill>
              <a:latin typeface="Calibri" pitchFamily="34" charset="0"/>
              <a:ea typeface="Calibri" pitchFamily="34" charset="0"/>
              <a:cs typeface="Times New Roman" pitchFamily="18" charset="0"/>
            </a:endParaRPr>
          </a:p>
          <a:p>
            <a:pPr algn="ctr" eaLnBrk="0" hangingPunct="0"/>
            <a:r>
              <a:rPr lang="en-GB" sz="2400" b="1">
                <a:solidFill>
                  <a:srgbClr val="FFFF00"/>
                </a:solidFill>
                <a:latin typeface="Calibri" pitchFamily="34" charset="0"/>
                <a:ea typeface="Calibri" pitchFamily="34" charset="0"/>
                <a:cs typeface="Times New Roman" pitchFamily="18" charset="0"/>
              </a:rPr>
              <a:t>Refractors</a:t>
            </a:r>
            <a:r>
              <a:rPr lang="en-GB" sz="2400">
                <a:solidFill>
                  <a:srgbClr val="FFFF00"/>
                </a:solidFill>
                <a:latin typeface="Calibri" pitchFamily="34" charset="0"/>
                <a:ea typeface="Calibri" pitchFamily="34" charset="0"/>
                <a:cs typeface="Times New Roman" pitchFamily="18" charset="0"/>
              </a:rPr>
              <a:t> use a lens (not used in modern professional observatories).</a:t>
            </a:r>
          </a:p>
        </p:txBody>
      </p:sp>
      <p:pic>
        <p:nvPicPr>
          <p:cNvPr id="41987" name="Picture 2" descr="refractor.jpg"/>
          <p:cNvPicPr>
            <a:picLocks noChangeAspect="1"/>
          </p:cNvPicPr>
          <p:nvPr/>
        </p:nvPicPr>
        <p:blipFill>
          <a:blip r:embed="rId2"/>
          <a:srcRect/>
          <a:stretch>
            <a:fillRect/>
          </a:stretch>
        </p:blipFill>
        <p:spPr bwMode="auto">
          <a:xfrm>
            <a:off x="357188" y="3286125"/>
            <a:ext cx="6315075" cy="3011488"/>
          </a:xfrm>
          <a:prstGeom prst="rect">
            <a:avLst/>
          </a:prstGeom>
          <a:noFill/>
          <a:ln w="9525">
            <a:noFill/>
            <a:miter lim="800000"/>
            <a:headEnd/>
            <a:tailEnd/>
          </a:ln>
        </p:spPr>
      </p:pic>
      <p:pic>
        <p:nvPicPr>
          <p:cNvPr id="41988" name="Picture 3" descr="kyle4.jpg"/>
          <p:cNvPicPr>
            <a:picLocks noChangeAspect="1"/>
          </p:cNvPicPr>
          <p:nvPr/>
        </p:nvPicPr>
        <p:blipFill>
          <a:blip r:embed="rId3"/>
          <a:srcRect/>
          <a:stretch>
            <a:fillRect/>
          </a:stretch>
        </p:blipFill>
        <p:spPr bwMode="auto">
          <a:xfrm>
            <a:off x="6858000" y="3286125"/>
            <a:ext cx="2114550"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928688" y="428625"/>
            <a:ext cx="6858000" cy="1446213"/>
          </a:xfrm>
          <a:prstGeom prst="rect">
            <a:avLst/>
          </a:prstGeom>
          <a:noFill/>
          <a:ln w="9525">
            <a:noFill/>
            <a:miter lim="800000"/>
            <a:headEnd/>
            <a:tailEnd/>
          </a:ln>
        </p:spPr>
        <p:txBody>
          <a:bodyPr>
            <a:spAutoFit/>
          </a:bodyPr>
          <a:lstStyle/>
          <a:p>
            <a:pPr algn="ctr"/>
            <a:r>
              <a:rPr lang="en-GB" sz="3200" b="1">
                <a:solidFill>
                  <a:srgbClr val="FFFF00"/>
                </a:solidFill>
                <a:latin typeface="Calibri" pitchFamily="34" charset="0"/>
                <a:ea typeface="Calibri" pitchFamily="34" charset="0"/>
                <a:cs typeface="Times New Roman" pitchFamily="18" charset="0"/>
              </a:rPr>
              <a:t>Reflectors</a:t>
            </a:r>
            <a:r>
              <a:rPr lang="en-GB" sz="3200">
                <a:solidFill>
                  <a:srgbClr val="FFFF00"/>
                </a:solidFill>
                <a:latin typeface="Calibri" pitchFamily="34" charset="0"/>
                <a:ea typeface="Calibri" pitchFamily="34" charset="0"/>
                <a:cs typeface="Times New Roman" pitchFamily="18" charset="0"/>
              </a:rPr>
              <a:t> </a:t>
            </a:r>
          </a:p>
          <a:p>
            <a:pPr algn="ctr"/>
            <a:r>
              <a:rPr lang="en-GB" sz="2800">
                <a:solidFill>
                  <a:srgbClr val="FFFF00"/>
                </a:solidFill>
                <a:latin typeface="Calibri" pitchFamily="34" charset="0"/>
                <a:ea typeface="Calibri" pitchFamily="34" charset="0"/>
                <a:cs typeface="Times New Roman" pitchFamily="18" charset="0"/>
              </a:rPr>
              <a:t>use a parabolic mirror – All modern professional observatories use reflectors.</a:t>
            </a:r>
            <a:endParaRPr lang="en-GB" sz="2800">
              <a:latin typeface="Calibri" pitchFamily="34" charset="0"/>
              <a:ea typeface="Calibri" pitchFamily="34" charset="0"/>
              <a:cs typeface="Times New Roman" pitchFamily="18" charset="0"/>
            </a:endParaRPr>
          </a:p>
        </p:txBody>
      </p:sp>
      <p:pic>
        <p:nvPicPr>
          <p:cNvPr id="43011" name="Picture 3" descr="NewtTeles.png"/>
          <p:cNvPicPr>
            <a:picLocks noChangeAspect="1"/>
          </p:cNvPicPr>
          <p:nvPr/>
        </p:nvPicPr>
        <p:blipFill>
          <a:blip r:embed="rId2"/>
          <a:srcRect/>
          <a:stretch>
            <a:fillRect/>
          </a:stretch>
        </p:blipFill>
        <p:spPr bwMode="auto">
          <a:xfrm>
            <a:off x="428625" y="2143125"/>
            <a:ext cx="4500563" cy="4246563"/>
          </a:xfrm>
          <a:prstGeom prst="rect">
            <a:avLst/>
          </a:prstGeom>
          <a:noFill/>
          <a:ln w="9525">
            <a:noFill/>
            <a:miter lim="800000"/>
            <a:headEnd/>
            <a:tailEnd/>
          </a:ln>
        </p:spPr>
      </p:pic>
      <p:pic>
        <p:nvPicPr>
          <p:cNvPr id="43012" name="Picture 4" descr="KeckObservatory20071013.jpg"/>
          <p:cNvPicPr>
            <a:picLocks noChangeAspect="1"/>
          </p:cNvPicPr>
          <p:nvPr/>
        </p:nvPicPr>
        <p:blipFill>
          <a:blip r:embed="rId3"/>
          <a:srcRect/>
          <a:stretch>
            <a:fillRect/>
          </a:stretch>
        </p:blipFill>
        <p:spPr bwMode="auto">
          <a:xfrm>
            <a:off x="5643563" y="1928813"/>
            <a:ext cx="3071812"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1285875" y="1928813"/>
            <a:ext cx="6715125" cy="4586287"/>
          </a:xfrm>
          <a:prstGeom prst="rect">
            <a:avLst/>
          </a:prstGeom>
          <a:noFill/>
          <a:ln w="9525">
            <a:noFill/>
            <a:miter lim="800000"/>
            <a:headEnd/>
            <a:tailEnd/>
          </a:ln>
        </p:spPr>
        <p:txBody>
          <a:bodyPr>
            <a:spAutoFit/>
          </a:bodyPr>
          <a:lstStyle/>
          <a:p>
            <a:r>
              <a:rPr lang="en-GB" sz="3200">
                <a:solidFill>
                  <a:srgbClr val="FFFF00"/>
                </a:solidFill>
                <a:latin typeface="Calibri" pitchFamily="34" charset="0"/>
              </a:rPr>
              <a:t>Telescope aperture </a:t>
            </a:r>
            <a:r>
              <a:rPr lang="en-GB" sz="2800">
                <a:solidFill>
                  <a:srgbClr val="FFFF00"/>
                </a:solidFill>
                <a:latin typeface="Calibri" pitchFamily="34" charset="0"/>
              </a:rPr>
              <a:t>– d; The bigger this is, the more light you collect.</a:t>
            </a:r>
          </a:p>
          <a:p>
            <a:endParaRPr lang="en-GB" sz="2800">
              <a:solidFill>
                <a:srgbClr val="FFFF00"/>
              </a:solidFill>
              <a:latin typeface="Calibri" pitchFamily="34" charset="0"/>
            </a:endParaRPr>
          </a:p>
          <a:p>
            <a:r>
              <a:rPr lang="en-GB" sz="3200">
                <a:solidFill>
                  <a:srgbClr val="FFFF00"/>
                </a:solidFill>
                <a:latin typeface="Calibri" pitchFamily="34" charset="0"/>
              </a:rPr>
              <a:t>Focal length </a:t>
            </a:r>
            <a:r>
              <a:rPr lang="en-GB" sz="2800">
                <a:solidFill>
                  <a:srgbClr val="FFFF00"/>
                </a:solidFill>
                <a:latin typeface="Calibri" pitchFamily="34" charset="0"/>
              </a:rPr>
              <a:t>– f; the distance between the objective and the point where the image is formed by it. This determines the telescope’s focal plane scale – see below.</a:t>
            </a:r>
          </a:p>
          <a:p>
            <a:endParaRPr lang="en-GB" sz="2800">
              <a:solidFill>
                <a:srgbClr val="FFFF00"/>
              </a:solidFill>
              <a:latin typeface="Calibri" pitchFamily="34" charset="0"/>
            </a:endParaRPr>
          </a:p>
          <a:p>
            <a:r>
              <a:rPr lang="en-GB" sz="3200">
                <a:solidFill>
                  <a:srgbClr val="FFFF00"/>
                </a:solidFill>
                <a:latin typeface="Calibri" pitchFamily="34" charset="0"/>
              </a:rPr>
              <a:t>Focal ratio </a:t>
            </a:r>
            <a:r>
              <a:rPr lang="en-GB" sz="2800">
                <a:solidFill>
                  <a:srgbClr val="FFFF00"/>
                </a:solidFill>
                <a:latin typeface="Calibri" pitchFamily="34" charset="0"/>
              </a:rPr>
              <a:t>– F = f/d (f and d in the same units).</a:t>
            </a:r>
          </a:p>
        </p:txBody>
      </p:sp>
      <p:sp>
        <p:nvSpPr>
          <p:cNvPr id="44035" name="TextBox 2"/>
          <p:cNvSpPr txBox="1">
            <a:spLocks noChangeArrowheads="1"/>
          </p:cNvSpPr>
          <p:nvPr/>
        </p:nvSpPr>
        <p:spPr bwMode="auto">
          <a:xfrm>
            <a:off x="2928938" y="571500"/>
            <a:ext cx="2959100" cy="584200"/>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Telescope Terms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285750" y="357188"/>
            <a:ext cx="8572500" cy="2924175"/>
          </a:xfrm>
          <a:prstGeom prst="rect">
            <a:avLst/>
          </a:prstGeom>
          <a:noFill/>
          <a:ln w="9525">
            <a:noFill/>
            <a:miter lim="800000"/>
            <a:headEnd/>
            <a:tailEnd/>
          </a:ln>
        </p:spPr>
        <p:txBody>
          <a:bodyPr>
            <a:spAutoFit/>
          </a:bodyPr>
          <a:lstStyle/>
          <a:p>
            <a:pPr algn="ctr"/>
            <a:r>
              <a:rPr lang="en-GB" sz="3200">
                <a:solidFill>
                  <a:srgbClr val="FFFF00"/>
                </a:solidFill>
                <a:latin typeface="Calibri" pitchFamily="34" charset="0"/>
              </a:rPr>
              <a:t>Light gathering power – </a:t>
            </a:r>
          </a:p>
          <a:p>
            <a:pPr algn="ctr"/>
            <a:endParaRPr lang="en-GB" sz="3200">
              <a:solidFill>
                <a:srgbClr val="FFFF00"/>
              </a:solidFill>
              <a:latin typeface="Calibri" pitchFamily="34" charset="0"/>
            </a:endParaRPr>
          </a:p>
          <a:p>
            <a:pPr algn="ctr"/>
            <a:r>
              <a:rPr lang="en-GB" sz="2400">
                <a:solidFill>
                  <a:srgbClr val="FFFF00"/>
                </a:solidFill>
                <a:latin typeface="Calibri" pitchFamily="34" charset="0"/>
              </a:rPr>
              <a:t>determined by area of objective; = </a:t>
            </a:r>
            <a:r>
              <a:rPr lang="en-GB" sz="2400">
                <a:solidFill>
                  <a:srgbClr val="FFFF00"/>
                </a:solidFill>
                <a:latin typeface="Calibri" pitchFamily="34" charset="0"/>
                <a:sym typeface="Symbol" pitchFamily="18" charset="2"/>
              </a:rPr>
              <a:t></a:t>
            </a:r>
            <a:r>
              <a:rPr lang="en-GB" sz="2400">
                <a:solidFill>
                  <a:srgbClr val="FFFF00"/>
                </a:solidFill>
                <a:latin typeface="Calibri" pitchFamily="34" charset="0"/>
              </a:rPr>
              <a:t> × (d/2)</a:t>
            </a:r>
            <a:r>
              <a:rPr lang="en-GB" sz="2400" baseline="30000">
                <a:solidFill>
                  <a:srgbClr val="FFFF00"/>
                </a:solidFill>
                <a:latin typeface="Calibri" pitchFamily="34" charset="0"/>
              </a:rPr>
              <a:t>2</a:t>
            </a:r>
            <a:r>
              <a:rPr lang="en-GB" sz="2400">
                <a:solidFill>
                  <a:srgbClr val="FFFF00"/>
                </a:solidFill>
                <a:latin typeface="Calibri" pitchFamily="34" charset="0"/>
              </a:rPr>
              <a:t> = </a:t>
            </a:r>
            <a:r>
              <a:rPr lang="en-GB" sz="2400">
                <a:solidFill>
                  <a:srgbClr val="FFFF00"/>
                </a:solidFill>
                <a:latin typeface="Calibri" pitchFamily="34" charset="0"/>
                <a:sym typeface="Symbol" pitchFamily="18" charset="2"/>
              </a:rPr>
              <a:t></a:t>
            </a:r>
            <a:r>
              <a:rPr lang="en-GB" sz="2400">
                <a:solidFill>
                  <a:srgbClr val="FFFF00"/>
                </a:solidFill>
                <a:latin typeface="Calibri" pitchFamily="34" charset="0"/>
              </a:rPr>
              <a:t>d</a:t>
            </a:r>
            <a:r>
              <a:rPr lang="en-GB" sz="2400" baseline="30000">
                <a:solidFill>
                  <a:srgbClr val="FFFF00"/>
                </a:solidFill>
                <a:latin typeface="Calibri" pitchFamily="34" charset="0"/>
              </a:rPr>
              <a:t>2</a:t>
            </a:r>
            <a:r>
              <a:rPr lang="en-GB" sz="2400">
                <a:solidFill>
                  <a:srgbClr val="FFFF00"/>
                </a:solidFill>
                <a:latin typeface="Calibri" pitchFamily="34" charset="0"/>
              </a:rPr>
              <a:t>/4.</a:t>
            </a:r>
          </a:p>
          <a:p>
            <a:pPr algn="ctr"/>
            <a:r>
              <a:rPr lang="en-GB" sz="2400">
                <a:solidFill>
                  <a:srgbClr val="FFFF00"/>
                </a:solidFill>
                <a:latin typeface="Calibri" pitchFamily="34" charset="0"/>
              </a:rPr>
              <a:t>Example:</a:t>
            </a:r>
          </a:p>
          <a:p>
            <a:pPr algn="ctr"/>
            <a:r>
              <a:rPr lang="en-GB" sz="2400">
                <a:solidFill>
                  <a:srgbClr val="FFFF00"/>
                </a:solidFill>
                <a:latin typeface="Calibri" pitchFamily="34" charset="0"/>
              </a:rPr>
              <a:t>Maximum diameter of (dark adapted) human eye </a:t>
            </a:r>
            <a:r>
              <a:rPr lang="en-GB" sz="2400">
                <a:solidFill>
                  <a:srgbClr val="FFFF00"/>
                </a:solidFill>
                <a:latin typeface="Calibri" pitchFamily="34" charset="0"/>
                <a:sym typeface="Symbol" pitchFamily="18" charset="2"/>
              </a:rPr>
              <a:t></a:t>
            </a:r>
            <a:r>
              <a:rPr lang="en-GB" sz="2400">
                <a:solidFill>
                  <a:srgbClr val="FFFF00"/>
                </a:solidFill>
                <a:latin typeface="Calibri" pitchFamily="34" charset="0"/>
              </a:rPr>
              <a:t> 10mm; objective diameter of typical amateur telescope = 200mm. So ratio of light gathering power of the telescope to naked eye is:</a:t>
            </a:r>
          </a:p>
        </p:txBody>
      </p:sp>
      <p:sp>
        <p:nvSpPr>
          <p:cNvPr id="450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45060" name="Rectangle 3"/>
          <p:cNvSpPr>
            <a:spLocks noChangeArrowheads="1"/>
          </p:cNvSpPr>
          <p:nvPr/>
        </p:nvSpPr>
        <p:spPr bwMode="auto">
          <a:xfrm>
            <a:off x="0" y="561975"/>
            <a:ext cx="9144000" cy="0"/>
          </a:xfrm>
          <a:prstGeom prst="rect">
            <a:avLst/>
          </a:prstGeom>
          <a:noFill/>
          <a:ln w="9525">
            <a:noFill/>
            <a:miter lim="800000"/>
            <a:headEnd/>
            <a:tailEnd/>
          </a:ln>
        </p:spPr>
        <p:txBody>
          <a:bodyPr wrap="none" anchor="ctr">
            <a:spAutoFit/>
          </a:bodyPr>
          <a:lstStyle/>
          <a:p>
            <a:r>
              <a:rPr lang="en-GB" sz="1400">
                <a:latin typeface="Calibri" pitchFamily="34" charset="0"/>
                <a:cs typeface="Times New Roman" pitchFamily="18" charset="0"/>
              </a:rPr>
              <a:t> </a:t>
            </a:r>
            <a:r>
              <a:rPr lang="en-GB" sz="1100">
                <a:latin typeface="Calibri" pitchFamily="34" charset="0"/>
              </a:rPr>
              <a:t> </a:t>
            </a:r>
            <a:endParaRPr lang="en-GB">
              <a:latin typeface="Calibri" pitchFamily="34" charset="0"/>
            </a:endParaRPr>
          </a:p>
        </p:txBody>
      </p:sp>
      <p:sp>
        <p:nvSpPr>
          <p:cNvPr id="45061" name="Rectangle 5"/>
          <p:cNvSpPr>
            <a:spLocks noChangeArrowheads="1"/>
          </p:cNvSpPr>
          <p:nvPr/>
        </p:nvSpPr>
        <p:spPr bwMode="auto">
          <a:xfrm>
            <a:off x="0" y="4929188"/>
            <a:ext cx="9144000" cy="1570037"/>
          </a:xfrm>
          <a:prstGeom prst="rect">
            <a:avLst/>
          </a:prstGeom>
          <a:noFill/>
          <a:ln w="9525">
            <a:noFill/>
            <a:miter lim="800000"/>
            <a:headEnd/>
            <a:tailEnd/>
          </a:ln>
        </p:spPr>
        <p:txBody>
          <a:bodyPr>
            <a:spAutoFit/>
          </a:bodyPr>
          <a:lstStyle/>
          <a:p>
            <a:r>
              <a:rPr lang="en-GB" sz="2400">
                <a:solidFill>
                  <a:srgbClr val="FFFF00"/>
                </a:solidFill>
                <a:latin typeface="Calibri" pitchFamily="34" charset="0"/>
              </a:rPr>
              <a:t>I.e. the amateur astronomer’s humble telescope can detect objects which are 400 times fainter than the naked eye. We shall see later in the course how this ‘translates’ into what we might actually expect to see with such an instrument.</a:t>
            </a:r>
          </a:p>
        </p:txBody>
      </p:sp>
      <p:sp>
        <p:nvSpPr>
          <p:cNvPr id="4506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pic>
        <p:nvPicPr>
          <p:cNvPr id="45063"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714500" y="3286125"/>
            <a:ext cx="1503363" cy="1643063"/>
          </a:xfrm>
          <a:prstGeom prst="rect">
            <a:avLst/>
          </a:prstGeom>
          <a:noFill/>
          <a:ln w="9525">
            <a:noFill/>
            <a:miter lim="800000"/>
            <a:headEnd/>
            <a:tailEnd/>
          </a:ln>
        </p:spPr>
      </p:pic>
      <p:sp>
        <p:nvSpPr>
          <p:cNvPr id="45064" name="TextBox 9"/>
          <p:cNvSpPr txBox="1">
            <a:spLocks noChangeArrowheads="1"/>
          </p:cNvSpPr>
          <p:nvPr/>
        </p:nvSpPr>
        <p:spPr bwMode="auto">
          <a:xfrm>
            <a:off x="4071938" y="3714750"/>
            <a:ext cx="1214437" cy="646113"/>
          </a:xfrm>
          <a:prstGeom prst="rect">
            <a:avLst/>
          </a:prstGeom>
          <a:noFill/>
          <a:ln w="9525">
            <a:noFill/>
            <a:miter lim="800000"/>
            <a:headEnd/>
            <a:tailEnd/>
          </a:ln>
        </p:spPr>
        <p:txBody>
          <a:bodyPr>
            <a:spAutoFit/>
          </a:bodyPr>
          <a:lstStyle/>
          <a:p>
            <a:r>
              <a:rPr lang="en-GB" sz="3600">
                <a:solidFill>
                  <a:srgbClr val="FFFF00"/>
                </a:solidFill>
                <a:latin typeface="Calibri" pitchFamily="34" charset="0"/>
              </a:rPr>
              <a:t>= 400</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714625" y="0"/>
            <a:ext cx="2990850" cy="1323975"/>
          </a:xfrm>
          <a:prstGeom prst="rect">
            <a:avLst/>
          </a:prstGeom>
          <a:noFill/>
          <a:ln w="9525">
            <a:noFill/>
            <a:miter lim="800000"/>
            <a:headEnd/>
            <a:tailEnd/>
          </a:ln>
        </p:spPr>
        <p:txBody>
          <a:bodyPr wrap="none" anchor="ctr">
            <a:spAutoFit/>
          </a:bodyPr>
          <a:lstStyle/>
          <a:p>
            <a:r>
              <a:rPr lang="en-GB" sz="3200" b="1">
                <a:solidFill>
                  <a:srgbClr val="FFFF00"/>
                </a:solidFill>
                <a:latin typeface="Calibri" pitchFamily="34" charset="0"/>
                <a:ea typeface="Calibri" pitchFamily="34" charset="0"/>
                <a:cs typeface="Times New Roman" pitchFamily="18" charset="0"/>
              </a:rPr>
              <a:t>Resolving Power</a:t>
            </a:r>
            <a:endParaRPr lang="en-GB" sz="3200">
              <a:solidFill>
                <a:srgbClr val="FFFF00"/>
              </a:solidFill>
              <a:latin typeface="Calibri" pitchFamily="34" charset="0"/>
              <a:ea typeface="Calibri" pitchFamily="34" charset="0"/>
              <a:cs typeface="Times New Roman" pitchFamily="18" charset="0"/>
            </a:endParaRPr>
          </a:p>
          <a:p>
            <a:pPr eaLnBrk="0" hangingPunct="0"/>
            <a:endParaRPr lang="en-GB" sz="4800">
              <a:latin typeface="Calibri" pitchFamily="34" charset="0"/>
              <a:ea typeface="Calibri" pitchFamily="34" charset="0"/>
              <a:cs typeface="Times New Roman" pitchFamily="18" charset="0"/>
            </a:endParaRPr>
          </a:p>
        </p:txBody>
      </p:sp>
      <p:sp>
        <p:nvSpPr>
          <p:cNvPr id="46083" name="Text Box 1"/>
          <p:cNvSpPr txBox="1">
            <a:spLocks noChangeArrowheads="1"/>
          </p:cNvSpPr>
          <p:nvPr/>
        </p:nvSpPr>
        <p:spPr bwMode="auto">
          <a:xfrm>
            <a:off x="4071938" y="2571750"/>
            <a:ext cx="4500562" cy="2590800"/>
          </a:xfrm>
          <a:prstGeom prst="rect">
            <a:avLst/>
          </a:prstGeom>
          <a:solidFill>
            <a:schemeClr val="tx1"/>
          </a:solidFill>
          <a:ln w="9525">
            <a:solidFill>
              <a:srgbClr val="000000"/>
            </a:solidFill>
            <a:miter lim="800000"/>
            <a:headEnd/>
            <a:tailEnd/>
          </a:ln>
        </p:spPr>
        <p:txBody>
          <a:bodyPr/>
          <a:lstStyle/>
          <a:p>
            <a:r>
              <a:rPr lang="en-GB" sz="2400" b="1" i="1" dirty="0">
                <a:solidFill>
                  <a:srgbClr val="FFFF00"/>
                </a:solidFill>
                <a:latin typeface="Calibri" pitchFamily="34" charset="0"/>
                <a:ea typeface="Calibri" pitchFamily="34" charset="0"/>
                <a:cs typeface="Times New Roman" pitchFamily="18" charset="0"/>
              </a:rPr>
              <a:t>Remember this formula</a:t>
            </a:r>
            <a:r>
              <a:rPr lang="en-GB" sz="2400" b="1" dirty="0">
                <a:solidFill>
                  <a:srgbClr val="FFFF00"/>
                </a:solidFill>
                <a:latin typeface="Calibri" pitchFamily="34" charset="0"/>
                <a:ea typeface="Calibri" pitchFamily="34" charset="0"/>
                <a:cs typeface="Times New Roman" pitchFamily="18" charset="0"/>
              </a:rPr>
              <a:t>:</a:t>
            </a:r>
          </a:p>
          <a:p>
            <a:pPr eaLnBrk="0" hangingPunct="0"/>
            <a:r>
              <a:rPr lang="en-GB" sz="2400" b="1" dirty="0">
                <a:solidFill>
                  <a:srgbClr val="FFFF00"/>
                </a:solidFill>
                <a:latin typeface="Calibri" pitchFamily="34" charset="0"/>
                <a:ea typeface="Calibri" pitchFamily="34" charset="0"/>
                <a:cs typeface="Times New Roman" pitchFamily="18" charset="0"/>
              </a:rPr>
              <a:t>R = 1.22 × </a:t>
            </a:r>
            <a:r>
              <a:rPr lang="en-GB" sz="2400" b="1" dirty="0">
                <a:solidFill>
                  <a:srgbClr val="FFFF00"/>
                </a:solidFill>
                <a:latin typeface="Calibri" pitchFamily="34" charset="0"/>
                <a:ea typeface="Calibri" pitchFamily="34" charset="0"/>
                <a:cs typeface="Times New Roman" pitchFamily="18" charset="0"/>
                <a:sym typeface="Symbol" pitchFamily="18" charset="2"/>
              </a:rPr>
              <a:t></a:t>
            </a:r>
            <a:r>
              <a:rPr lang="en-GB" sz="2400" b="1" dirty="0" smtClean="0">
                <a:solidFill>
                  <a:srgbClr val="FFFF00"/>
                </a:solidFill>
                <a:latin typeface="Calibri" pitchFamily="34" charset="0"/>
                <a:ea typeface="Calibri" pitchFamily="34" charset="0"/>
                <a:cs typeface="Times New Roman" pitchFamily="18" charset="0"/>
              </a:rPr>
              <a:t>/d</a:t>
            </a:r>
            <a:r>
              <a:rPr lang="en-GB" sz="2400" b="1" dirty="0" smtClean="0">
                <a:solidFill>
                  <a:srgbClr val="FFFF00"/>
                </a:solidFill>
                <a:latin typeface="Calibri" pitchFamily="34" charset="0"/>
                <a:ea typeface="Calibri" pitchFamily="34" charset="0"/>
                <a:cs typeface="Times New Roman" pitchFamily="18" charset="0"/>
                <a:sym typeface="Symbol" pitchFamily="18" charset="2"/>
              </a:rPr>
              <a:t>      </a:t>
            </a:r>
            <a:r>
              <a:rPr lang="en-GB" sz="2400" b="1" dirty="0">
                <a:solidFill>
                  <a:srgbClr val="FFFF00"/>
                </a:solidFill>
                <a:latin typeface="Calibri" pitchFamily="34" charset="0"/>
                <a:ea typeface="Calibri" pitchFamily="34" charset="0"/>
                <a:cs typeface="Times New Roman" pitchFamily="18" charset="0"/>
                <a:sym typeface="Symbol" pitchFamily="18" charset="2"/>
              </a:rPr>
              <a:t>R in radians</a:t>
            </a:r>
          </a:p>
          <a:p>
            <a:pPr eaLnBrk="0" hangingPunct="0"/>
            <a:r>
              <a:rPr lang="en-GB" sz="2400" b="1" dirty="0">
                <a:solidFill>
                  <a:srgbClr val="FFFF00"/>
                </a:solidFill>
                <a:latin typeface="Calibri" pitchFamily="34" charset="0"/>
                <a:ea typeface="Calibri" pitchFamily="34" charset="0"/>
                <a:cs typeface="Times New Roman" pitchFamily="18" charset="0"/>
                <a:sym typeface="Symbol" pitchFamily="18" charset="2"/>
              </a:rPr>
              <a:t>206265 × 1.22 × </a:t>
            </a:r>
            <a:r>
              <a:rPr lang="en-GB" sz="2400" b="1" dirty="0" smtClean="0">
                <a:solidFill>
                  <a:srgbClr val="FFFF00"/>
                </a:solidFill>
                <a:latin typeface="Calibri" pitchFamily="34" charset="0"/>
                <a:ea typeface="Calibri" pitchFamily="34" charset="0"/>
                <a:cs typeface="Times New Roman" pitchFamily="18" charset="0"/>
              </a:rPr>
              <a:t>/d</a:t>
            </a:r>
            <a:endParaRPr lang="en-GB" sz="2400" b="1" dirty="0">
              <a:solidFill>
                <a:srgbClr val="FFFF00"/>
              </a:solidFill>
              <a:latin typeface="Calibri" pitchFamily="34" charset="0"/>
              <a:ea typeface="Calibri" pitchFamily="34" charset="0"/>
              <a:cs typeface="Times New Roman" pitchFamily="18" charset="0"/>
            </a:endParaRPr>
          </a:p>
          <a:p>
            <a:pPr eaLnBrk="0" hangingPunct="0"/>
            <a:r>
              <a:rPr lang="en-GB" sz="2400" b="1" dirty="0">
                <a:solidFill>
                  <a:srgbClr val="FFFF00"/>
                </a:solidFill>
                <a:latin typeface="Calibri" pitchFamily="34" charset="0"/>
                <a:ea typeface="Calibri" pitchFamily="34" charset="0"/>
                <a:cs typeface="Times New Roman" pitchFamily="18" charset="0"/>
              </a:rPr>
              <a:t> = 251643 × </a:t>
            </a:r>
            <a:r>
              <a:rPr lang="en-GB" sz="2400" b="1" dirty="0">
                <a:solidFill>
                  <a:srgbClr val="FFFF00"/>
                </a:solidFill>
                <a:latin typeface="Calibri" pitchFamily="34" charset="0"/>
                <a:ea typeface="Calibri" pitchFamily="34" charset="0"/>
                <a:cs typeface="Times New Roman" pitchFamily="18" charset="0"/>
                <a:sym typeface="Symbol" pitchFamily="18" charset="2"/>
              </a:rPr>
              <a:t></a:t>
            </a:r>
            <a:r>
              <a:rPr lang="en-GB" sz="2400" b="1" dirty="0" smtClean="0">
                <a:solidFill>
                  <a:srgbClr val="FFFF00"/>
                </a:solidFill>
                <a:latin typeface="Calibri" pitchFamily="34" charset="0"/>
                <a:ea typeface="Calibri" pitchFamily="34" charset="0"/>
                <a:cs typeface="Times New Roman" pitchFamily="18" charset="0"/>
              </a:rPr>
              <a:t>/d</a:t>
            </a:r>
            <a:endParaRPr lang="en-GB" sz="2400" b="1" dirty="0">
              <a:solidFill>
                <a:srgbClr val="FFFF00"/>
              </a:solidFill>
              <a:latin typeface="Calibri" pitchFamily="34" charset="0"/>
              <a:ea typeface="Calibri" pitchFamily="34" charset="0"/>
              <a:cs typeface="Times New Roman" pitchFamily="18" charset="0"/>
              <a:sym typeface="Symbol" pitchFamily="18" charset="2"/>
            </a:endParaRPr>
          </a:p>
          <a:p>
            <a:pPr eaLnBrk="0" hangingPunct="0"/>
            <a:r>
              <a:rPr lang="en-GB" sz="2400" b="1" dirty="0">
                <a:solidFill>
                  <a:srgbClr val="FFFF00"/>
                </a:solidFill>
                <a:latin typeface="Calibri" pitchFamily="34" charset="0"/>
                <a:ea typeface="Calibri" pitchFamily="34" charset="0"/>
                <a:cs typeface="Times New Roman" pitchFamily="18" charset="0"/>
                <a:sym typeface="Wingdings" pitchFamily="2" charset="2"/>
              </a:rPr>
              <a:t></a:t>
            </a:r>
            <a:r>
              <a:rPr lang="en-GB" sz="2400" b="1" dirty="0">
                <a:solidFill>
                  <a:srgbClr val="FFFF00"/>
                </a:solidFill>
                <a:latin typeface="Calibri" pitchFamily="34" charset="0"/>
                <a:ea typeface="Calibri" pitchFamily="34" charset="0"/>
                <a:cs typeface="Times New Roman" pitchFamily="18" charset="0"/>
              </a:rPr>
              <a:t> R in arcsec.</a:t>
            </a:r>
            <a:endParaRPr lang="en-GB" sz="2400" b="1" dirty="0">
              <a:solidFill>
                <a:srgbClr val="FFFF00"/>
              </a:solidFill>
              <a:latin typeface="Calibri" pitchFamily="34" charset="0"/>
              <a:ea typeface="Calibri" pitchFamily="34" charset="0"/>
              <a:cs typeface="Times New Roman" pitchFamily="18" charset="0"/>
              <a:sym typeface="Wingdings" pitchFamily="2" charset="2"/>
            </a:endParaRPr>
          </a:p>
          <a:p>
            <a:pPr eaLnBrk="0" hangingPunct="0"/>
            <a:r>
              <a:rPr lang="en-GB" sz="2400" b="1" dirty="0">
                <a:solidFill>
                  <a:srgbClr val="FFFF00"/>
                </a:solidFill>
                <a:latin typeface="Calibri" pitchFamily="34" charset="0"/>
                <a:ea typeface="Calibri" pitchFamily="34" charset="0"/>
                <a:cs typeface="Times New Roman" pitchFamily="18" charset="0"/>
                <a:sym typeface="Wingdings" pitchFamily="2" charset="2"/>
              </a:rPr>
              <a:t>The Airy discs of two stars whose separation is R are just resolved.</a:t>
            </a:r>
          </a:p>
          <a:p>
            <a:pPr eaLnBrk="0" hangingPunct="0"/>
            <a:endParaRPr lang="en-GB" sz="2400" b="1" dirty="0">
              <a:solidFill>
                <a:srgbClr val="FFFF00"/>
              </a:solidFill>
              <a:latin typeface="Calibri" pitchFamily="34" charset="0"/>
              <a:ea typeface="Calibri" pitchFamily="34" charset="0"/>
              <a:cs typeface="Times New Roman" pitchFamily="18" charset="0"/>
              <a:sym typeface="Wingdings" pitchFamily="2" charset="2"/>
            </a:endParaRPr>
          </a:p>
          <a:p>
            <a:pPr eaLnBrk="0" hangingPunct="0"/>
            <a:r>
              <a:rPr lang="en-GB" sz="2400" b="1" dirty="0">
                <a:solidFill>
                  <a:srgbClr val="FFFF00"/>
                </a:solidFill>
                <a:latin typeface="Calibri" pitchFamily="34" charset="0"/>
                <a:ea typeface="Calibri" pitchFamily="34" charset="0"/>
                <a:cs typeface="Times New Roman" pitchFamily="18" charset="0"/>
                <a:sym typeface="Wingdings" pitchFamily="2" charset="2"/>
              </a:rPr>
              <a:t>Note; R improves for shorter wavelengths</a:t>
            </a:r>
          </a:p>
        </p:txBody>
      </p:sp>
      <p:sp>
        <p:nvSpPr>
          <p:cNvPr id="46084" name="Rectangle 3"/>
          <p:cNvSpPr>
            <a:spLocks noChangeArrowheads="1"/>
          </p:cNvSpPr>
          <p:nvPr/>
        </p:nvSpPr>
        <p:spPr bwMode="auto">
          <a:xfrm>
            <a:off x="0" y="668338"/>
            <a:ext cx="9144000" cy="1477962"/>
          </a:xfrm>
          <a:prstGeom prst="rect">
            <a:avLst/>
          </a:prstGeom>
          <a:noFill/>
          <a:ln w="9525">
            <a:noFill/>
            <a:miter lim="800000"/>
            <a:headEnd/>
            <a:tailEnd/>
          </a:ln>
        </p:spPr>
        <p:txBody>
          <a:bodyPr anchor="ctr">
            <a:spAutoFit/>
          </a:bodyPr>
          <a:lstStyle/>
          <a:p>
            <a:pPr algn="ctr"/>
            <a:endParaRPr lang="en-GB" sz="1200" dirty="0">
              <a:solidFill>
                <a:srgbClr val="FFFF00"/>
              </a:solidFill>
              <a:latin typeface="Calibri" pitchFamily="34" charset="0"/>
            </a:endParaRPr>
          </a:p>
          <a:p>
            <a:pPr algn="ctr" eaLnBrk="0" hangingPunct="0"/>
            <a:r>
              <a:rPr lang="en-GB" sz="2000" dirty="0">
                <a:solidFill>
                  <a:srgbClr val="FFFF00"/>
                </a:solidFill>
                <a:latin typeface="Calibri" pitchFamily="34" charset="0"/>
              </a:rPr>
              <a:t>This is how a telescope ‘sees’ stars; i.e. as circular diffraction patterns. The central spot of such a pattern is called the </a:t>
            </a:r>
            <a:r>
              <a:rPr lang="en-GB" sz="2000" i="1" dirty="0">
                <a:solidFill>
                  <a:srgbClr val="FFFF00"/>
                </a:solidFill>
                <a:latin typeface="Calibri" pitchFamily="34" charset="0"/>
              </a:rPr>
              <a:t>Airy disc </a:t>
            </a:r>
            <a:r>
              <a:rPr lang="en-GB" sz="2000" dirty="0">
                <a:solidFill>
                  <a:srgbClr val="FFFF00"/>
                </a:solidFill>
                <a:latin typeface="Calibri" pitchFamily="34" charset="0"/>
              </a:rPr>
              <a:t>and the resolving power of a telescope is defined by the radius R of the Airy disc. </a:t>
            </a:r>
          </a:p>
          <a:p>
            <a:pPr eaLnBrk="0" hangingPunct="0"/>
            <a:endParaRPr lang="en-GB" dirty="0">
              <a:latin typeface="Calibri" pitchFamily="34" charset="0"/>
            </a:endParaRPr>
          </a:p>
        </p:txBody>
      </p:sp>
      <p:pic>
        <p:nvPicPr>
          <p:cNvPr id="46085" name="Picture 4" descr="Airy discs.bmp"/>
          <p:cNvPicPr>
            <a:picLocks noChangeAspect="1" noChangeArrowheads="1"/>
          </p:cNvPicPr>
          <p:nvPr/>
        </p:nvPicPr>
        <p:blipFill>
          <a:blip r:embed="rId2"/>
          <a:srcRect/>
          <a:stretch>
            <a:fillRect/>
          </a:stretch>
        </p:blipFill>
        <p:spPr bwMode="auto">
          <a:xfrm>
            <a:off x="0" y="2571750"/>
            <a:ext cx="4000500" cy="3929063"/>
          </a:xfrm>
          <a:prstGeom prst="rect">
            <a:avLst/>
          </a:prstGeom>
          <a:noFill/>
          <a:ln w="9525">
            <a:noFill/>
            <a:miter lim="800000"/>
            <a:headEnd/>
            <a:tailEnd/>
          </a:ln>
        </p:spPr>
      </p:pic>
      <p:sp>
        <p:nvSpPr>
          <p:cNvPr id="4608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0" y="0"/>
            <a:ext cx="4572000" cy="3908425"/>
          </a:xfrm>
          <a:prstGeom prst="rect">
            <a:avLst/>
          </a:prstGeom>
          <a:noFill/>
          <a:ln w="9525">
            <a:noFill/>
            <a:miter lim="800000"/>
            <a:headEnd/>
            <a:tailEnd/>
          </a:ln>
        </p:spPr>
        <p:txBody>
          <a:bodyPr>
            <a:spAutoFit/>
          </a:bodyPr>
          <a:lstStyle/>
          <a:p>
            <a:r>
              <a:rPr lang="en-GB" sz="3600">
                <a:solidFill>
                  <a:srgbClr val="FFFF00"/>
                </a:solidFill>
                <a:latin typeface="Calibri" pitchFamily="34" charset="0"/>
              </a:rPr>
              <a:t>Example</a:t>
            </a:r>
          </a:p>
          <a:p>
            <a:endParaRPr lang="en-GB" sz="2800">
              <a:solidFill>
                <a:srgbClr val="FFFF00"/>
              </a:solidFill>
              <a:latin typeface="Calibri" pitchFamily="34" charset="0"/>
            </a:endParaRPr>
          </a:p>
          <a:p>
            <a:r>
              <a:rPr lang="en-GB" sz="3200">
                <a:solidFill>
                  <a:srgbClr val="FFFF00"/>
                </a:solidFill>
                <a:latin typeface="Calibri" pitchFamily="34" charset="0"/>
              </a:rPr>
              <a:t>20cm(0.2m) back garden telescope observing at </a:t>
            </a:r>
            <a:r>
              <a:rPr lang="en-GB" sz="3200">
                <a:solidFill>
                  <a:srgbClr val="FFFF00"/>
                </a:solidFill>
                <a:latin typeface="Calibri" pitchFamily="34" charset="0"/>
                <a:sym typeface="Symbol" pitchFamily="18" charset="2"/>
              </a:rPr>
              <a:t></a:t>
            </a:r>
            <a:r>
              <a:rPr lang="en-GB" sz="3200">
                <a:solidFill>
                  <a:srgbClr val="FFFF00"/>
                </a:solidFill>
                <a:latin typeface="Calibri" pitchFamily="34" charset="0"/>
              </a:rPr>
              <a:t>5000</a:t>
            </a:r>
            <a:r>
              <a:rPr lang="en-GB" sz="2800">
                <a:solidFill>
                  <a:srgbClr val="FFFF00"/>
                </a:solidFill>
                <a:latin typeface="Calibri" pitchFamily="34" charset="0"/>
              </a:rPr>
              <a:t>.</a:t>
            </a:r>
          </a:p>
          <a:p>
            <a:endParaRPr lang="en-GB" sz="2800">
              <a:solidFill>
                <a:srgbClr val="FFFF00"/>
              </a:solidFill>
              <a:latin typeface="Calibri" pitchFamily="34" charset="0"/>
            </a:endParaRPr>
          </a:p>
          <a:p>
            <a:endParaRPr lang="en-GB" sz="2800">
              <a:solidFill>
                <a:srgbClr val="FFFF00"/>
              </a:solidFill>
              <a:latin typeface="Calibri" pitchFamily="34" charset="0"/>
            </a:endParaRPr>
          </a:p>
          <a:p>
            <a:r>
              <a:rPr lang="en-GB" sz="2800">
                <a:solidFill>
                  <a:srgbClr val="FFFF00"/>
                </a:solidFill>
                <a:latin typeface="Calibri" pitchFamily="34" charset="0"/>
              </a:rPr>
              <a:t>R = </a:t>
            </a:r>
            <a:r>
              <a:rPr lang="en-GB" sz="3200">
                <a:solidFill>
                  <a:srgbClr val="FFFF00"/>
                </a:solidFill>
                <a:latin typeface="Calibri" pitchFamily="34" charset="0"/>
              </a:rPr>
              <a:t>251643  </a:t>
            </a:r>
            <a:r>
              <a:rPr lang="en-GB" sz="3200" b="1">
                <a:solidFill>
                  <a:srgbClr val="FFFF00"/>
                </a:solidFill>
                <a:latin typeface="Calibri" pitchFamily="34" charset="0"/>
              </a:rPr>
              <a:t>×  </a:t>
            </a:r>
            <a:endParaRPr lang="en-GB" sz="2800">
              <a:solidFill>
                <a:srgbClr val="FFFF00"/>
              </a:solidFill>
              <a:latin typeface="Calibri" pitchFamily="34" charset="0"/>
            </a:endParaRPr>
          </a:p>
        </p:txBody>
      </p:sp>
      <p:sp>
        <p:nvSpPr>
          <p:cNvPr id="4710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47108" name="Rectangle 4"/>
          <p:cNvSpPr>
            <a:spLocks noChangeArrowheads="1"/>
          </p:cNvSpPr>
          <p:nvPr/>
        </p:nvSpPr>
        <p:spPr bwMode="auto">
          <a:xfrm>
            <a:off x="4643438" y="3286125"/>
            <a:ext cx="2682875" cy="584200"/>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 0.629 arcsec.</a:t>
            </a:r>
            <a:endParaRPr lang="en-GB" sz="3200">
              <a:solidFill>
                <a:srgbClr val="FFFF00"/>
              </a:solidFill>
              <a:latin typeface="Calibri" pitchFamily="34" charset="0"/>
            </a:endParaRPr>
          </a:p>
        </p:txBody>
      </p:sp>
      <p:sp>
        <p:nvSpPr>
          <p:cNvPr id="47109" name="Rectangle 5"/>
          <p:cNvSpPr>
            <a:spLocks noChangeArrowheads="1"/>
          </p:cNvSpPr>
          <p:nvPr/>
        </p:nvSpPr>
        <p:spPr bwMode="auto">
          <a:xfrm>
            <a:off x="0" y="4714875"/>
            <a:ext cx="9144000" cy="1570038"/>
          </a:xfrm>
          <a:prstGeom prst="rect">
            <a:avLst/>
          </a:prstGeom>
          <a:noFill/>
          <a:ln w="9525">
            <a:noFill/>
            <a:miter lim="800000"/>
            <a:headEnd/>
            <a:tailEnd/>
          </a:ln>
        </p:spPr>
        <p:txBody>
          <a:bodyPr>
            <a:spAutoFit/>
          </a:bodyPr>
          <a:lstStyle/>
          <a:p>
            <a:pPr algn="ctr"/>
            <a:r>
              <a:rPr lang="en-GB" sz="3200" b="1">
                <a:solidFill>
                  <a:srgbClr val="FFFF00"/>
                </a:solidFill>
                <a:latin typeface="Calibri" pitchFamily="34" charset="0"/>
              </a:rPr>
              <a:t>Without the use of adaptive optics, atmospheric turbulence means that this resolution is virtually never achieved with ground based telescopes.</a:t>
            </a:r>
            <a:endParaRPr lang="en-GB" sz="3200">
              <a:solidFill>
                <a:srgbClr val="FFFF00"/>
              </a:solidFill>
              <a:latin typeface="Calibri" pitchFamily="34" charset="0"/>
            </a:endParaRPr>
          </a:p>
        </p:txBody>
      </p:sp>
      <p:sp>
        <p:nvSpPr>
          <p:cNvPr id="47110" name="Rectangle 5"/>
          <p:cNvSpPr>
            <a:spLocks noChangeArrowheads="1"/>
          </p:cNvSpPr>
          <p:nvPr/>
        </p:nvSpPr>
        <p:spPr bwMode="auto">
          <a:xfrm>
            <a:off x="0" y="742950"/>
            <a:ext cx="9144000" cy="0"/>
          </a:xfrm>
          <a:prstGeom prst="rect">
            <a:avLst/>
          </a:prstGeom>
          <a:noFill/>
          <a:ln w="9525">
            <a:noFill/>
            <a:miter lim="800000"/>
            <a:headEnd/>
            <a:tailEnd/>
          </a:ln>
        </p:spPr>
        <p:txBody>
          <a:bodyPr wrap="none" anchor="ctr">
            <a:spAutoFit/>
          </a:bodyPr>
          <a:lstStyle/>
          <a:p>
            <a:r>
              <a:rPr lang="en-GB" sz="1100">
                <a:latin typeface="Calibri" pitchFamily="34" charset="0"/>
              </a:rPr>
              <a:t> </a:t>
            </a:r>
            <a:endParaRPr lang="en-GB">
              <a:latin typeface="Calibri" pitchFamily="34" charset="0"/>
            </a:endParaRPr>
          </a:p>
        </p:txBody>
      </p:sp>
      <p:sp>
        <p:nvSpPr>
          <p:cNvPr id="47111" name="Rectangle 8"/>
          <p:cNvSpPr>
            <a:spLocks noChangeArrowheads="1"/>
          </p:cNvSpPr>
          <p:nvPr/>
        </p:nvSpPr>
        <p:spPr bwMode="auto">
          <a:xfrm>
            <a:off x="0" y="742950"/>
            <a:ext cx="9144000" cy="0"/>
          </a:xfrm>
          <a:prstGeom prst="rect">
            <a:avLst/>
          </a:prstGeom>
          <a:noFill/>
          <a:ln w="9525">
            <a:noFill/>
            <a:miter lim="800000"/>
            <a:headEnd/>
            <a:tailEnd/>
          </a:ln>
        </p:spPr>
        <p:txBody>
          <a:bodyPr wrap="none" anchor="ctr">
            <a:spAutoFit/>
          </a:bodyPr>
          <a:lstStyle/>
          <a:p>
            <a:r>
              <a:rPr lang="en-GB" sz="1100">
                <a:latin typeface="Calibri" pitchFamily="34" charset="0"/>
              </a:rPr>
              <a:t> </a:t>
            </a:r>
            <a:endParaRPr lang="en-GB">
              <a:latin typeface="Calibri" pitchFamily="34" charset="0"/>
            </a:endParaRPr>
          </a:p>
        </p:txBody>
      </p:sp>
      <p:pic>
        <p:nvPicPr>
          <p:cNvPr id="47112"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57500" y="3357563"/>
            <a:ext cx="1589088" cy="928687"/>
          </a:xfrm>
          <a:prstGeom prst="rect">
            <a:avLst/>
          </a:prstGeom>
          <a:noFill/>
          <a:ln w="9525">
            <a:noFill/>
            <a:miter lim="800000"/>
            <a:headEnd/>
            <a:tailEnd/>
          </a:ln>
        </p:spPr>
      </p:pic>
      <p:pic>
        <p:nvPicPr>
          <p:cNvPr id="47113" name="Picture 8" descr="DSCF0605.JPG"/>
          <p:cNvPicPr>
            <a:picLocks noChangeAspect="1"/>
          </p:cNvPicPr>
          <p:nvPr/>
        </p:nvPicPr>
        <p:blipFill>
          <a:blip r:embed="rId3"/>
          <a:srcRect/>
          <a:stretch>
            <a:fillRect/>
          </a:stretch>
        </p:blipFill>
        <p:spPr bwMode="auto">
          <a:xfrm>
            <a:off x="5143500" y="285750"/>
            <a:ext cx="3714750" cy="2786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Keith Robinson\Desktop\seeing-movie.gif"/>
          <p:cNvPicPr>
            <a:picLocks noChangeAspect="1" noChangeArrowheads="1" noCrop="1"/>
          </p:cNvPicPr>
          <p:nvPr/>
        </p:nvPicPr>
        <p:blipFill>
          <a:blip r:embed="rId2"/>
          <a:srcRect/>
          <a:stretch>
            <a:fillRect/>
          </a:stretch>
        </p:blipFill>
        <p:spPr bwMode="auto">
          <a:xfrm>
            <a:off x="2500298" y="1857364"/>
            <a:ext cx="4389438" cy="4389438"/>
          </a:xfrm>
          <a:prstGeom prst="rect">
            <a:avLst/>
          </a:prstGeom>
          <a:noFill/>
          <a:ln w="9525">
            <a:noFill/>
            <a:miter lim="800000"/>
            <a:headEnd/>
            <a:tailEnd/>
          </a:ln>
        </p:spPr>
      </p:pic>
      <p:sp>
        <p:nvSpPr>
          <p:cNvPr id="3" name="TextBox 2"/>
          <p:cNvSpPr txBox="1"/>
          <p:nvPr/>
        </p:nvSpPr>
        <p:spPr>
          <a:xfrm>
            <a:off x="1000100" y="428604"/>
            <a:ext cx="7286676" cy="954107"/>
          </a:xfrm>
          <a:prstGeom prst="rect">
            <a:avLst/>
          </a:prstGeom>
          <a:noFill/>
        </p:spPr>
        <p:txBody>
          <a:bodyPr wrap="square" rtlCol="0">
            <a:spAutoFit/>
          </a:bodyPr>
          <a:lstStyle/>
          <a:p>
            <a:r>
              <a:rPr lang="en-GB" sz="2800" b="1" dirty="0" smtClean="0">
                <a:solidFill>
                  <a:srgbClr val="FFFF00"/>
                </a:solidFill>
              </a:rPr>
              <a:t>The star Betelgeuse &amp; the effect of atmospheric turbulence </a:t>
            </a:r>
            <a:r>
              <a:rPr lang="en-GB" sz="2800" b="1" dirty="0" smtClean="0">
                <a:solidFill>
                  <a:srgbClr val="FFFF00"/>
                </a:solidFill>
                <a:sym typeface="Symbol"/>
              </a:rPr>
              <a:t> ‘twinkling’.</a:t>
            </a:r>
            <a:endParaRPr lang="en-GB" sz="2800" b="1" dirty="0">
              <a:solidFill>
                <a:srgbClr val="FFFF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pic>
        <p:nvPicPr>
          <p:cNvPr id="4813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71875" y="3643313"/>
            <a:ext cx="3252788" cy="857250"/>
          </a:xfrm>
          <a:prstGeom prst="rect">
            <a:avLst/>
          </a:prstGeom>
          <a:noFill/>
          <a:ln w="9525">
            <a:noFill/>
            <a:miter lim="800000"/>
            <a:headEnd/>
            <a:tailEnd/>
          </a:ln>
        </p:spPr>
      </p:pic>
      <p:sp>
        <p:nvSpPr>
          <p:cNvPr id="48132" name="Rectangle 3"/>
          <p:cNvSpPr>
            <a:spLocks noChangeArrowheads="1"/>
          </p:cNvSpPr>
          <p:nvPr/>
        </p:nvSpPr>
        <p:spPr bwMode="auto">
          <a:xfrm>
            <a:off x="311150" y="-30163"/>
            <a:ext cx="8296275" cy="4092576"/>
          </a:xfrm>
          <a:prstGeom prst="rect">
            <a:avLst/>
          </a:prstGeom>
          <a:noFill/>
          <a:ln w="9525">
            <a:noFill/>
            <a:miter lim="800000"/>
            <a:headEnd/>
            <a:tailEnd/>
          </a:ln>
        </p:spPr>
        <p:txBody>
          <a:bodyPr wrap="none" anchor="ctr">
            <a:spAutoFit/>
          </a:bodyPr>
          <a:lstStyle/>
          <a:p>
            <a:r>
              <a:rPr lang="en-GB" sz="4000" b="1">
                <a:solidFill>
                  <a:srgbClr val="FFFF00"/>
                </a:solidFill>
                <a:latin typeface="Calibri" pitchFamily="34" charset="0"/>
                <a:ea typeface="Calibri" pitchFamily="34" charset="0"/>
                <a:cs typeface="Times New Roman" pitchFamily="18" charset="0"/>
              </a:rPr>
              <a:t>Magnification</a:t>
            </a:r>
          </a:p>
          <a:p>
            <a:endParaRPr lang="en-GB" sz="2400">
              <a:solidFill>
                <a:srgbClr val="FFFF00"/>
              </a:solidFill>
              <a:latin typeface="Calibri" pitchFamily="34" charset="0"/>
              <a:ea typeface="Calibri" pitchFamily="34" charset="0"/>
              <a:cs typeface="Times New Roman" pitchFamily="18" charset="0"/>
            </a:endParaRPr>
          </a:p>
          <a:p>
            <a:endParaRPr lang="en-GB" sz="2400">
              <a:solidFill>
                <a:srgbClr val="FFFF00"/>
              </a:solidFill>
              <a:latin typeface="Calibri" pitchFamily="34" charset="0"/>
              <a:ea typeface="Calibri" pitchFamily="34" charset="0"/>
              <a:cs typeface="Times New Roman" pitchFamily="18" charset="0"/>
            </a:endParaRPr>
          </a:p>
          <a:p>
            <a:endParaRPr lang="en-GB" sz="2400">
              <a:solidFill>
                <a:srgbClr val="FFFF00"/>
              </a:solidFill>
              <a:latin typeface="Calibri" pitchFamily="34" charset="0"/>
              <a:ea typeface="Calibri" pitchFamily="34" charset="0"/>
              <a:cs typeface="Times New Roman" pitchFamily="18" charset="0"/>
            </a:endParaRPr>
          </a:p>
          <a:p>
            <a:pPr eaLnBrk="0" hangingPunct="0"/>
            <a:r>
              <a:rPr lang="en-GB" sz="2800">
                <a:solidFill>
                  <a:srgbClr val="FFFF00"/>
                </a:solidFill>
                <a:latin typeface="Calibri" pitchFamily="34" charset="0"/>
                <a:ea typeface="Calibri" pitchFamily="34" charset="0"/>
                <a:cs typeface="Times New Roman" pitchFamily="18" charset="0"/>
              </a:rPr>
              <a:t>Only relevant for visual observing; i.e. with an eyepiece.</a:t>
            </a:r>
          </a:p>
          <a:p>
            <a:pPr eaLnBrk="0" hangingPunct="0"/>
            <a:endParaRPr lang="en-GB" sz="2400">
              <a:solidFill>
                <a:srgbClr val="FFFF00"/>
              </a:solidFill>
              <a:latin typeface="Calibri" pitchFamily="34" charset="0"/>
              <a:ea typeface="Calibri" pitchFamily="34" charset="0"/>
              <a:cs typeface="Times New Roman" pitchFamily="18" charset="0"/>
            </a:endParaRPr>
          </a:p>
          <a:p>
            <a:pPr eaLnBrk="0" hangingPunct="0"/>
            <a:endParaRPr lang="en-GB" sz="2400">
              <a:solidFill>
                <a:srgbClr val="FFFF00"/>
              </a:solidFill>
              <a:latin typeface="Calibri" pitchFamily="34" charset="0"/>
              <a:ea typeface="Calibri" pitchFamily="34" charset="0"/>
              <a:cs typeface="Times New Roman" pitchFamily="18" charset="0"/>
            </a:endParaRPr>
          </a:p>
          <a:p>
            <a:pPr eaLnBrk="0" hangingPunct="0"/>
            <a:endParaRPr lang="en-GB" sz="2400">
              <a:solidFill>
                <a:srgbClr val="FFFF00"/>
              </a:solidFill>
              <a:latin typeface="Calibri" pitchFamily="34" charset="0"/>
              <a:ea typeface="Calibri" pitchFamily="34" charset="0"/>
              <a:cs typeface="Times New Roman" pitchFamily="18" charset="0"/>
            </a:endParaRPr>
          </a:p>
          <a:p>
            <a:pPr eaLnBrk="0" hangingPunct="0"/>
            <a:endParaRPr lang="en-GB" sz="2400">
              <a:solidFill>
                <a:srgbClr val="FFFF00"/>
              </a:solidFill>
              <a:latin typeface="Calibri" pitchFamily="34" charset="0"/>
              <a:ea typeface="Calibri" pitchFamily="34" charset="0"/>
              <a:cs typeface="Times New Roman" pitchFamily="18" charset="0"/>
            </a:endParaRPr>
          </a:p>
          <a:p>
            <a:pPr eaLnBrk="0" hangingPunct="0"/>
            <a:r>
              <a:rPr lang="en-GB" sz="2400" b="1">
                <a:solidFill>
                  <a:srgbClr val="FFFF00"/>
                </a:solidFill>
                <a:latin typeface="Calibri" pitchFamily="34" charset="0"/>
                <a:ea typeface="Calibri" pitchFamily="34" charset="0"/>
                <a:cs typeface="Times New Roman" pitchFamily="18" charset="0"/>
              </a:rPr>
              <a:t>       Magnification = </a:t>
            </a:r>
            <a:endParaRPr lang="en-GB" sz="4000" b="1">
              <a:solidFill>
                <a:srgbClr val="FFFF00"/>
              </a:solidFill>
              <a:latin typeface="Calibri" pitchFamily="34" charset="0"/>
              <a:ea typeface="Calibri" pitchFamily="34" charset="0"/>
              <a:cs typeface="Times New Roman" pitchFamily="18" charset="0"/>
            </a:endParaRPr>
          </a:p>
        </p:txBody>
      </p:sp>
      <p:sp>
        <p:nvSpPr>
          <p:cNvPr id="48133" name="Rectangle 4"/>
          <p:cNvSpPr>
            <a:spLocks noChangeArrowheads="1"/>
          </p:cNvSpPr>
          <p:nvPr/>
        </p:nvSpPr>
        <p:spPr bwMode="auto">
          <a:xfrm>
            <a:off x="1500188" y="5572125"/>
            <a:ext cx="6026150" cy="584200"/>
          </a:xfrm>
          <a:prstGeom prst="rect">
            <a:avLst/>
          </a:prstGeom>
          <a:noFill/>
          <a:ln w="9525">
            <a:noFill/>
            <a:miter lim="800000"/>
            <a:headEnd/>
            <a:tailEnd/>
          </a:ln>
        </p:spPr>
        <p:txBody>
          <a:bodyPr wrap="none">
            <a:spAutoFit/>
          </a:bodyPr>
          <a:lstStyle/>
          <a:p>
            <a:r>
              <a:rPr lang="en-GB" sz="2800">
                <a:solidFill>
                  <a:srgbClr val="FFFF00"/>
                </a:solidFill>
                <a:latin typeface="Calibri" pitchFamily="34" charset="0"/>
              </a:rPr>
              <a:t>Mo</a:t>
            </a:r>
            <a:r>
              <a:rPr lang="en-GB" sz="3200">
                <a:solidFill>
                  <a:srgbClr val="FFFF00"/>
                </a:solidFill>
                <a:latin typeface="Calibri" pitchFamily="34" charset="0"/>
              </a:rPr>
              <a:t>re important is focal plane scale</a:t>
            </a:r>
            <a:r>
              <a:rPr lang="en-GB" sz="2000">
                <a:latin typeface="Calibri" pitchFamily="34" charset="0"/>
              </a:rPr>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val 4"/>
          <p:cNvSpPr>
            <a:spLocks noChangeArrowheads="1"/>
          </p:cNvSpPr>
          <p:nvPr/>
        </p:nvSpPr>
        <p:spPr bwMode="auto">
          <a:xfrm>
            <a:off x="3214688" y="2286000"/>
            <a:ext cx="1428750" cy="2143125"/>
          </a:xfrm>
          <a:prstGeom prst="ellipse">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solidFill>
              <a:srgbClr val="000000"/>
            </a:solidFill>
            <a:round/>
            <a:headEnd/>
            <a:tailEnd/>
          </a:ln>
        </p:spPr>
        <p:txBody>
          <a:bodyPr/>
          <a:lstStyle/>
          <a:p>
            <a:endParaRPr lang="en-GB">
              <a:latin typeface="Calibri" pitchFamily="34" charset="0"/>
            </a:endParaRPr>
          </a:p>
        </p:txBody>
      </p:sp>
      <p:cxnSp>
        <p:nvCxnSpPr>
          <p:cNvPr id="49158" name="AutoShape 6"/>
          <p:cNvCxnSpPr>
            <a:cxnSpLocks noChangeShapeType="1"/>
          </p:cNvCxnSpPr>
          <p:nvPr/>
        </p:nvCxnSpPr>
        <p:spPr bwMode="auto">
          <a:xfrm flipV="1">
            <a:off x="1143000" y="3214688"/>
            <a:ext cx="4857750" cy="500062"/>
          </a:xfrm>
          <a:prstGeom prst="straightConnector1">
            <a:avLst/>
          </a:prstGeom>
          <a:noFill/>
          <a:ln w="9525">
            <a:solidFill>
              <a:schemeClr val="accent1">
                <a:lumMod val="50000"/>
              </a:schemeClr>
            </a:solidFill>
            <a:prstDash val="dashDot"/>
            <a:round/>
            <a:headEnd/>
            <a:tailEnd/>
          </a:ln>
        </p:spPr>
      </p:cxnSp>
      <p:sp>
        <p:nvSpPr>
          <p:cNvPr id="49156" name="AutoShape 7"/>
          <p:cNvSpPr>
            <a:spLocks noChangeArrowheads="1"/>
          </p:cNvSpPr>
          <p:nvPr/>
        </p:nvSpPr>
        <p:spPr bwMode="auto">
          <a:xfrm rot="-5400000">
            <a:off x="4964906" y="2464595"/>
            <a:ext cx="2143125" cy="1643062"/>
          </a:xfrm>
          <a:prstGeom prst="parallelogram">
            <a:avLst>
              <a:gd name="adj" fmla="val 33200"/>
            </a:avLst>
          </a:prstGeom>
          <a:noFill/>
          <a:ln w="9525">
            <a:solidFill>
              <a:srgbClr val="FFFF00"/>
            </a:solidFill>
            <a:miter lim="800000"/>
            <a:headEnd/>
            <a:tailEnd/>
          </a:ln>
        </p:spPr>
        <p:txBody>
          <a:bodyPr/>
          <a:lstStyle/>
          <a:p>
            <a:endParaRPr lang="en-GB">
              <a:latin typeface="Calibri" pitchFamily="34" charset="0"/>
            </a:endParaRPr>
          </a:p>
        </p:txBody>
      </p:sp>
      <p:cxnSp>
        <p:nvCxnSpPr>
          <p:cNvPr id="49157" name="AutoShape 8"/>
          <p:cNvCxnSpPr>
            <a:cxnSpLocks noChangeShapeType="1"/>
          </p:cNvCxnSpPr>
          <p:nvPr/>
        </p:nvCxnSpPr>
        <p:spPr bwMode="auto">
          <a:xfrm rot="5400000" flipH="1" flipV="1">
            <a:off x="643732" y="3285331"/>
            <a:ext cx="857250" cy="1587"/>
          </a:xfrm>
          <a:prstGeom prst="straightConnector1">
            <a:avLst/>
          </a:prstGeom>
          <a:noFill/>
          <a:ln w="9525">
            <a:solidFill>
              <a:srgbClr val="FFFF00"/>
            </a:solidFill>
            <a:round/>
            <a:headEnd/>
            <a:tailEnd type="triangle" w="med" len="med"/>
          </a:ln>
        </p:spPr>
      </p:cxnSp>
      <p:cxnSp>
        <p:nvCxnSpPr>
          <p:cNvPr id="2" name="AutoShape 10"/>
          <p:cNvCxnSpPr>
            <a:cxnSpLocks noChangeShapeType="1"/>
          </p:cNvCxnSpPr>
          <p:nvPr/>
        </p:nvCxnSpPr>
        <p:spPr bwMode="auto">
          <a:xfrm rot="5400000">
            <a:off x="5751513" y="3535363"/>
            <a:ext cx="642937" cy="1587"/>
          </a:xfrm>
          <a:prstGeom prst="straightConnector1">
            <a:avLst/>
          </a:prstGeom>
          <a:noFill/>
          <a:ln w="9525">
            <a:solidFill>
              <a:srgbClr val="FFFF00"/>
            </a:solidFill>
            <a:round/>
            <a:headEnd/>
            <a:tailEnd type="triangle" w="med" len="med"/>
          </a:ln>
        </p:spPr>
      </p:cxnSp>
      <p:cxnSp>
        <p:nvCxnSpPr>
          <p:cNvPr id="49159" name="AutoShape 11"/>
          <p:cNvCxnSpPr>
            <a:cxnSpLocks noChangeShapeType="1"/>
          </p:cNvCxnSpPr>
          <p:nvPr/>
        </p:nvCxnSpPr>
        <p:spPr bwMode="auto">
          <a:xfrm>
            <a:off x="1071563" y="2857500"/>
            <a:ext cx="5000625" cy="1000125"/>
          </a:xfrm>
          <a:prstGeom prst="straightConnector1">
            <a:avLst/>
          </a:prstGeom>
          <a:noFill/>
          <a:ln w="9525">
            <a:solidFill>
              <a:srgbClr val="FFFF00"/>
            </a:solidFill>
            <a:round/>
            <a:headEnd/>
            <a:tailEnd type="triangle" w="med" len="med"/>
          </a:ln>
        </p:spPr>
      </p:cxnSp>
      <p:sp>
        <p:nvSpPr>
          <p:cNvPr id="49160" name="Text Box 13"/>
          <p:cNvSpPr txBox="1">
            <a:spLocks noChangeArrowheads="1"/>
          </p:cNvSpPr>
          <p:nvPr/>
        </p:nvSpPr>
        <p:spPr bwMode="auto">
          <a:xfrm>
            <a:off x="4786313" y="3000375"/>
            <a:ext cx="285750" cy="285750"/>
          </a:xfrm>
          <a:prstGeom prst="rect">
            <a:avLst/>
          </a:prstGeom>
          <a:noFill/>
          <a:ln w="9525">
            <a:noFill/>
            <a:miter lim="800000"/>
            <a:headEnd/>
            <a:tailEnd/>
          </a:ln>
        </p:spPr>
        <p:txBody>
          <a:bodyPr/>
          <a:lstStyle/>
          <a:p>
            <a:pPr>
              <a:spcAft>
                <a:spcPts val="1000"/>
              </a:spcAft>
            </a:pPr>
            <a:r>
              <a:rPr lang="en-GB" sz="1400">
                <a:solidFill>
                  <a:srgbClr val="FFFF00"/>
                </a:solidFill>
                <a:latin typeface="Calibri" pitchFamily="34" charset="0"/>
              </a:rPr>
              <a:t>f</a:t>
            </a:r>
            <a:endParaRPr lang="en-US" sz="1400">
              <a:solidFill>
                <a:srgbClr val="FFFF00"/>
              </a:solidFill>
              <a:latin typeface="Calibri" pitchFamily="34" charset="0"/>
            </a:endParaRPr>
          </a:p>
        </p:txBody>
      </p:sp>
      <p:sp>
        <p:nvSpPr>
          <p:cNvPr id="49161" name="Text Box 14"/>
          <p:cNvSpPr txBox="1">
            <a:spLocks noChangeArrowheads="1"/>
          </p:cNvSpPr>
          <p:nvPr/>
        </p:nvSpPr>
        <p:spPr bwMode="auto">
          <a:xfrm>
            <a:off x="7215188" y="3357563"/>
            <a:ext cx="1071562" cy="914400"/>
          </a:xfrm>
          <a:prstGeom prst="rect">
            <a:avLst/>
          </a:prstGeom>
          <a:noFill/>
          <a:ln w="9525">
            <a:noFill/>
            <a:miter lim="800000"/>
            <a:headEnd/>
            <a:tailEnd/>
          </a:ln>
        </p:spPr>
        <p:txBody>
          <a:bodyPr/>
          <a:lstStyle/>
          <a:p>
            <a:pPr>
              <a:spcAft>
                <a:spcPts val="1000"/>
              </a:spcAft>
            </a:pPr>
            <a:r>
              <a:rPr lang="en-GB" sz="1400" b="1">
                <a:solidFill>
                  <a:srgbClr val="FFFF00"/>
                </a:solidFill>
                <a:latin typeface="Calibri" pitchFamily="34" charset="0"/>
              </a:rPr>
              <a:t>206265/f arcsec/mm</a:t>
            </a:r>
            <a:endParaRPr lang="en-US" sz="2400" b="1">
              <a:solidFill>
                <a:srgbClr val="FFFF00"/>
              </a:solidFill>
              <a:latin typeface="Calibri" pitchFamily="34" charset="0"/>
            </a:endParaRPr>
          </a:p>
        </p:txBody>
      </p:sp>
      <p:cxnSp>
        <p:nvCxnSpPr>
          <p:cNvPr id="49162" name="AutoShape 16"/>
          <p:cNvCxnSpPr>
            <a:cxnSpLocks noChangeShapeType="1"/>
          </p:cNvCxnSpPr>
          <p:nvPr/>
        </p:nvCxnSpPr>
        <p:spPr bwMode="auto">
          <a:xfrm flipH="1" flipV="1">
            <a:off x="6929438" y="3214688"/>
            <a:ext cx="234950" cy="82550"/>
          </a:xfrm>
          <a:prstGeom prst="straightConnector1">
            <a:avLst/>
          </a:prstGeom>
          <a:noFill/>
          <a:ln w="9525">
            <a:solidFill>
              <a:srgbClr val="FFFF00"/>
            </a:solidFill>
            <a:round/>
            <a:headEnd/>
            <a:tailEnd type="triangle" w="med" len="med"/>
          </a:ln>
        </p:spPr>
      </p:cxnSp>
      <p:cxnSp>
        <p:nvCxnSpPr>
          <p:cNvPr id="49163" name="AutoShape 16"/>
          <p:cNvCxnSpPr>
            <a:cxnSpLocks noChangeShapeType="1"/>
          </p:cNvCxnSpPr>
          <p:nvPr/>
        </p:nvCxnSpPr>
        <p:spPr bwMode="auto">
          <a:xfrm flipH="1" flipV="1">
            <a:off x="6929438" y="3786188"/>
            <a:ext cx="234950" cy="82550"/>
          </a:xfrm>
          <a:prstGeom prst="straightConnector1">
            <a:avLst/>
          </a:prstGeom>
          <a:noFill/>
          <a:ln w="9525">
            <a:solidFill>
              <a:srgbClr val="FFFF00"/>
            </a:solidFill>
            <a:round/>
            <a:headEnd/>
            <a:tailEnd type="triangle" w="med" len="med"/>
          </a:ln>
        </p:spPr>
      </p:cxnSp>
      <p:sp>
        <p:nvSpPr>
          <p:cNvPr id="49164" name="TextBox 27"/>
          <p:cNvSpPr txBox="1">
            <a:spLocks noChangeArrowheads="1"/>
          </p:cNvSpPr>
          <p:nvPr/>
        </p:nvSpPr>
        <p:spPr bwMode="auto">
          <a:xfrm>
            <a:off x="2571750" y="357188"/>
            <a:ext cx="3430588" cy="646112"/>
          </a:xfrm>
          <a:prstGeom prst="rect">
            <a:avLst/>
          </a:prstGeom>
          <a:noFill/>
          <a:ln w="9525">
            <a:noFill/>
            <a:miter lim="800000"/>
            <a:headEnd/>
            <a:tailEnd/>
          </a:ln>
        </p:spPr>
        <p:txBody>
          <a:bodyPr wrap="none">
            <a:spAutoFit/>
          </a:bodyPr>
          <a:lstStyle/>
          <a:p>
            <a:r>
              <a:rPr lang="en-GB" sz="3600" b="1">
                <a:solidFill>
                  <a:srgbClr val="FFFF00"/>
                </a:solidFill>
                <a:latin typeface="Calibri" pitchFamily="34" charset="0"/>
              </a:rPr>
              <a:t>Focal Plane Scale</a:t>
            </a:r>
          </a:p>
        </p:txBody>
      </p:sp>
      <p:sp>
        <p:nvSpPr>
          <p:cNvPr id="49165" name="TextBox 29"/>
          <p:cNvSpPr txBox="1">
            <a:spLocks noChangeArrowheads="1"/>
          </p:cNvSpPr>
          <p:nvPr/>
        </p:nvSpPr>
        <p:spPr bwMode="auto">
          <a:xfrm>
            <a:off x="6143625" y="3357563"/>
            <a:ext cx="293688" cy="307975"/>
          </a:xfrm>
          <a:prstGeom prst="rect">
            <a:avLst/>
          </a:prstGeom>
          <a:noFill/>
          <a:ln w="9525">
            <a:noFill/>
            <a:miter lim="800000"/>
            <a:headEnd/>
            <a:tailEnd/>
          </a:ln>
        </p:spPr>
        <p:txBody>
          <a:bodyPr wrap="none">
            <a:spAutoFit/>
          </a:bodyPr>
          <a:lstStyle/>
          <a:p>
            <a:r>
              <a:rPr lang="en-GB" sz="1400" b="1">
                <a:solidFill>
                  <a:srgbClr val="FFFF00"/>
                </a:solidFill>
                <a:latin typeface="Calibri" pitchFamily="34" charset="0"/>
              </a:rPr>
              <a:t>h</a:t>
            </a:r>
          </a:p>
        </p:txBody>
      </p:sp>
      <p:sp>
        <p:nvSpPr>
          <p:cNvPr id="49166" name="TextBox 30"/>
          <p:cNvSpPr txBox="1">
            <a:spLocks noChangeArrowheads="1"/>
          </p:cNvSpPr>
          <p:nvPr/>
        </p:nvSpPr>
        <p:spPr bwMode="auto">
          <a:xfrm>
            <a:off x="2714625" y="3214688"/>
            <a:ext cx="277813" cy="307975"/>
          </a:xfrm>
          <a:prstGeom prst="rect">
            <a:avLst/>
          </a:prstGeom>
          <a:noFill/>
          <a:ln w="9525">
            <a:noFill/>
            <a:miter lim="800000"/>
            <a:headEnd/>
            <a:tailEnd/>
          </a:ln>
        </p:spPr>
        <p:txBody>
          <a:bodyPr wrap="none">
            <a:spAutoFit/>
          </a:bodyPr>
          <a:lstStyle/>
          <a:p>
            <a:r>
              <a:rPr lang="en-GB" sz="1400" b="1">
                <a:solidFill>
                  <a:srgbClr val="FFFF00"/>
                </a:solidFill>
                <a:latin typeface="Calibri" pitchFamily="34" charset="0"/>
                <a:sym typeface="Symbol" pitchFamily="18" charset="2"/>
              </a:rPr>
              <a:t></a:t>
            </a:r>
            <a:endParaRPr lang="en-GB" sz="1400" b="1">
              <a:solidFill>
                <a:srgbClr val="FFFF00"/>
              </a:solidFill>
              <a:latin typeface="Calibri" pitchFamily="34" charset="0"/>
            </a:endParaRPr>
          </a:p>
        </p:txBody>
      </p:sp>
      <p:sp>
        <p:nvSpPr>
          <p:cNvPr id="49167" name="TextBox 31"/>
          <p:cNvSpPr txBox="1">
            <a:spLocks noChangeArrowheads="1"/>
          </p:cNvSpPr>
          <p:nvPr/>
        </p:nvSpPr>
        <p:spPr bwMode="auto">
          <a:xfrm>
            <a:off x="4857750" y="3286125"/>
            <a:ext cx="277813" cy="307975"/>
          </a:xfrm>
          <a:prstGeom prst="rect">
            <a:avLst/>
          </a:prstGeom>
          <a:noFill/>
          <a:ln w="9525">
            <a:noFill/>
            <a:miter lim="800000"/>
            <a:headEnd/>
            <a:tailEnd/>
          </a:ln>
        </p:spPr>
        <p:txBody>
          <a:bodyPr wrap="none">
            <a:spAutoFit/>
          </a:bodyPr>
          <a:lstStyle/>
          <a:p>
            <a:r>
              <a:rPr lang="en-GB" sz="1400" b="1">
                <a:solidFill>
                  <a:srgbClr val="FFFF00"/>
                </a:solidFill>
                <a:latin typeface="Calibri" pitchFamily="34" charset="0"/>
                <a:sym typeface="Symbol" pitchFamily="18" charset="2"/>
              </a:rPr>
              <a:t></a:t>
            </a:r>
            <a:endParaRPr lang="en-GB" sz="1400" b="1">
              <a:solidFill>
                <a:srgbClr val="FFFF00"/>
              </a:solidFill>
              <a:latin typeface="Calibri" pitchFamily="34" charset="0"/>
            </a:endParaRPr>
          </a:p>
        </p:txBody>
      </p:sp>
      <p:sp>
        <p:nvSpPr>
          <p:cNvPr id="49168" name="TextBox 32"/>
          <p:cNvSpPr txBox="1">
            <a:spLocks noChangeArrowheads="1"/>
          </p:cNvSpPr>
          <p:nvPr/>
        </p:nvSpPr>
        <p:spPr bwMode="auto">
          <a:xfrm>
            <a:off x="500063" y="5000625"/>
            <a:ext cx="7751762" cy="1662113"/>
          </a:xfrm>
          <a:prstGeom prst="rect">
            <a:avLst/>
          </a:prstGeom>
          <a:noFill/>
          <a:ln w="9525">
            <a:noFill/>
            <a:miter lim="800000"/>
            <a:headEnd/>
            <a:tailEnd/>
          </a:ln>
        </p:spPr>
        <p:txBody>
          <a:bodyPr wrap="none">
            <a:spAutoFit/>
          </a:bodyPr>
          <a:lstStyle/>
          <a:p>
            <a:r>
              <a:rPr lang="en-GB" sz="2800">
                <a:solidFill>
                  <a:srgbClr val="FFFF00"/>
                </a:solidFill>
                <a:latin typeface="Calibri" pitchFamily="34" charset="0"/>
              </a:rPr>
              <a:t>h(mm) = f(mm) × </a:t>
            </a:r>
            <a:r>
              <a:rPr lang="en-GB" sz="2800">
                <a:solidFill>
                  <a:srgbClr val="FFFF00"/>
                </a:solidFill>
                <a:latin typeface="Calibri" pitchFamily="34" charset="0"/>
                <a:sym typeface="Symbol" pitchFamily="18" charset="2"/>
              </a:rPr>
              <a:t></a:t>
            </a:r>
            <a:r>
              <a:rPr lang="en-GB" sz="2800">
                <a:solidFill>
                  <a:srgbClr val="FFFF00"/>
                </a:solidFill>
                <a:latin typeface="Calibri" pitchFamily="34" charset="0"/>
              </a:rPr>
              <a:t>(radians)</a:t>
            </a:r>
          </a:p>
          <a:p>
            <a:r>
              <a:rPr lang="en-GB" sz="2800">
                <a:solidFill>
                  <a:srgbClr val="FFFF00"/>
                </a:solidFill>
                <a:latin typeface="Calibri" pitchFamily="34" charset="0"/>
              </a:rPr>
              <a:t>206265 × h(mm) = f(mm) × </a:t>
            </a:r>
            <a:r>
              <a:rPr lang="en-GB" sz="2800">
                <a:solidFill>
                  <a:srgbClr val="FFFF00"/>
                </a:solidFill>
                <a:latin typeface="Calibri" pitchFamily="34" charset="0"/>
                <a:sym typeface="Symbol" pitchFamily="18" charset="2"/>
              </a:rPr>
              <a:t></a:t>
            </a:r>
            <a:r>
              <a:rPr lang="en-GB" sz="2800">
                <a:solidFill>
                  <a:srgbClr val="FFFF00"/>
                </a:solidFill>
                <a:latin typeface="Calibri" pitchFamily="34" charset="0"/>
              </a:rPr>
              <a:t>(arcsec)</a:t>
            </a:r>
          </a:p>
          <a:p>
            <a:r>
              <a:rPr lang="en-GB" sz="2800" b="1">
                <a:solidFill>
                  <a:srgbClr val="FFFF00"/>
                </a:solidFill>
                <a:latin typeface="Calibri" pitchFamily="34" charset="0"/>
              </a:rPr>
              <a:t>Focal plane scale = (</a:t>
            </a:r>
            <a:r>
              <a:rPr lang="en-GB" sz="2800" b="1">
                <a:solidFill>
                  <a:srgbClr val="FFFF00"/>
                </a:solidFill>
                <a:latin typeface="Calibri" pitchFamily="34" charset="0"/>
                <a:sym typeface="Symbol" pitchFamily="18" charset="2"/>
              </a:rPr>
              <a:t></a:t>
            </a:r>
            <a:r>
              <a:rPr lang="en-GB" sz="2800" b="1">
                <a:solidFill>
                  <a:srgbClr val="FFFF00"/>
                </a:solidFill>
                <a:latin typeface="Calibri" pitchFamily="34" charset="0"/>
              </a:rPr>
              <a:t>/h) arcsec per mm = 206265/f</a:t>
            </a:r>
            <a:endParaRPr lang="en-GB" sz="2800">
              <a:solidFill>
                <a:srgbClr val="FFFF00"/>
              </a:solidFill>
              <a:latin typeface="Calibri" pitchFamily="34" charset="0"/>
            </a:endParaRPr>
          </a:p>
          <a:p>
            <a:endParaRPr lang="en-GB">
              <a:latin typeface="Calibri" pitchFamily="34" charset="0"/>
            </a:endParaRPr>
          </a:p>
        </p:txBody>
      </p:sp>
      <p:sp>
        <p:nvSpPr>
          <p:cNvPr id="49169" name="TextBox 33"/>
          <p:cNvSpPr txBox="1">
            <a:spLocks noChangeArrowheads="1"/>
          </p:cNvSpPr>
          <p:nvPr/>
        </p:nvSpPr>
        <p:spPr bwMode="auto">
          <a:xfrm>
            <a:off x="1071563" y="2071688"/>
            <a:ext cx="1836737" cy="646112"/>
          </a:xfrm>
          <a:prstGeom prst="rect">
            <a:avLst/>
          </a:prstGeom>
          <a:noFill/>
          <a:ln w="9525">
            <a:noFill/>
            <a:miter lim="800000"/>
            <a:headEnd/>
            <a:tailEnd/>
          </a:ln>
        </p:spPr>
        <p:txBody>
          <a:bodyPr wrap="none">
            <a:spAutoFit/>
          </a:bodyPr>
          <a:lstStyle/>
          <a:p>
            <a:pPr>
              <a:buFont typeface="Symbol" pitchFamily="18" charset="2"/>
              <a:buChar char="q"/>
            </a:pPr>
            <a:r>
              <a:rPr lang="en-GB" b="1">
                <a:solidFill>
                  <a:srgbClr val="FFFF00"/>
                </a:solidFill>
                <a:latin typeface="Calibri" pitchFamily="34" charset="0"/>
                <a:sym typeface="Symbol" pitchFamily="18" charset="2"/>
              </a:rPr>
              <a:t>= angular size</a:t>
            </a:r>
          </a:p>
          <a:p>
            <a:r>
              <a:rPr lang="en-GB" b="1">
                <a:solidFill>
                  <a:srgbClr val="FFFF00"/>
                </a:solidFill>
                <a:latin typeface="Calibri" pitchFamily="34" charset="0"/>
                <a:sym typeface="Symbol" pitchFamily="18" charset="2"/>
              </a:rPr>
              <a:t>of object</a:t>
            </a:r>
            <a:endParaRPr lang="en-GB" b="1">
              <a:solidFill>
                <a:srgbClr val="FFFF00"/>
              </a:solidFill>
              <a:latin typeface="Calibri" pitchFamily="34" charset="0"/>
            </a:endParaRPr>
          </a:p>
        </p:txBody>
      </p:sp>
      <p:sp>
        <p:nvSpPr>
          <p:cNvPr id="49170" name="TextBox 34"/>
          <p:cNvSpPr txBox="1">
            <a:spLocks noChangeArrowheads="1"/>
          </p:cNvSpPr>
          <p:nvPr/>
        </p:nvSpPr>
        <p:spPr bwMode="auto">
          <a:xfrm>
            <a:off x="3143250" y="1714500"/>
            <a:ext cx="1223963" cy="369888"/>
          </a:xfrm>
          <a:prstGeom prst="rect">
            <a:avLst/>
          </a:prstGeom>
          <a:noFill/>
          <a:ln w="9525">
            <a:noFill/>
            <a:miter lim="800000"/>
            <a:headEnd/>
            <a:tailEnd/>
          </a:ln>
        </p:spPr>
        <p:txBody>
          <a:bodyPr wrap="none">
            <a:spAutoFit/>
          </a:bodyPr>
          <a:lstStyle/>
          <a:p>
            <a:r>
              <a:rPr lang="en-GB" b="1">
                <a:solidFill>
                  <a:srgbClr val="FFFF00"/>
                </a:solidFill>
                <a:latin typeface="Calibri" pitchFamily="34" charset="0"/>
              </a:rPr>
              <a:t>Objective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Shooting star.gif"/>
          <p:cNvPicPr>
            <a:picLocks noChangeAspect="1"/>
          </p:cNvPicPr>
          <p:nvPr/>
        </p:nvPicPr>
        <p:blipFill>
          <a:blip r:embed="rId2"/>
          <a:srcRect/>
          <a:stretch>
            <a:fillRect/>
          </a:stretch>
        </p:blipFill>
        <p:spPr bwMode="auto">
          <a:xfrm>
            <a:off x="2000250" y="1285875"/>
            <a:ext cx="5143500" cy="5143500"/>
          </a:xfrm>
          <a:prstGeom prst="rect">
            <a:avLst/>
          </a:prstGeom>
          <a:noFill/>
          <a:ln w="9525">
            <a:noFill/>
            <a:miter lim="800000"/>
            <a:headEnd/>
            <a:tailEnd/>
          </a:ln>
        </p:spPr>
      </p:pic>
      <p:sp>
        <p:nvSpPr>
          <p:cNvPr id="5123" name="TextBox 2"/>
          <p:cNvSpPr txBox="1">
            <a:spLocks noChangeArrowheads="1"/>
          </p:cNvSpPr>
          <p:nvPr/>
        </p:nvSpPr>
        <p:spPr bwMode="auto">
          <a:xfrm>
            <a:off x="785813" y="0"/>
            <a:ext cx="7083425" cy="1323975"/>
          </a:xfrm>
          <a:prstGeom prst="rect">
            <a:avLst/>
          </a:prstGeom>
          <a:noFill/>
          <a:ln w="9525">
            <a:noFill/>
            <a:miter lim="800000"/>
            <a:headEnd/>
            <a:tailEnd/>
          </a:ln>
        </p:spPr>
        <p:txBody>
          <a:bodyPr wrap="none">
            <a:spAutoFit/>
          </a:bodyPr>
          <a:lstStyle/>
          <a:p>
            <a:pPr algn="ctr"/>
            <a:r>
              <a:rPr lang="en-GB" sz="4000" b="1">
                <a:solidFill>
                  <a:srgbClr val="FFFF00"/>
                </a:solidFill>
                <a:latin typeface="Calibri" pitchFamily="34" charset="0"/>
              </a:rPr>
              <a:t>Astrophysics – the Physics of the</a:t>
            </a:r>
          </a:p>
          <a:p>
            <a:pPr algn="ctr"/>
            <a:r>
              <a:rPr lang="en-GB" sz="4000" b="1">
                <a:solidFill>
                  <a:srgbClr val="FFFF00"/>
                </a:solidFill>
                <a:latin typeface="Calibri" pitchFamily="34" charset="0"/>
              </a:rPr>
              <a:t>Universe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928688" y="241300"/>
            <a:ext cx="7143750" cy="6616700"/>
          </a:xfrm>
          <a:prstGeom prst="rect">
            <a:avLst/>
          </a:prstGeom>
          <a:noFill/>
          <a:ln w="9525">
            <a:noFill/>
            <a:miter lim="800000"/>
            <a:headEnd/>
            <a:tailEnd/>
          </a:ln>
        </p:spPr>
        <p:txBody>
          <a:bodyPr>
            <a:spAutoFit/>
          </a:bodyPr>
          <a:lstStyle/>
          <a:p>
            <a:pPr algn="ctr"/>
            <a:r>
              <a:rPr lang="en-GB" sz="4000">
                <a:solidFill>
                  <a:srgbClr val="FFFF00"/>
                </a:solidFill>
                <a:latin typeface="Calibri" pitchFamily="34" charset="0"/>
              </a:rPr>
              <a:t>Example </a:t>
            </a:r>
          </a:p>
          <a:p>
            <a:pPr algn="ctr"/>
            <a:r>
              <a:rPr lang="en-GB" sz="3200">
                <a:solidFill>
                  <a:srgbClr val="FFFF00"/>
                </a:solidFill>
                <a:latin typeface="Calibri" pitchFamily="34" charset="0"/>
              </a:rPr>
              <a:t>F = 1200mm</a:t>
            </a:r>
          </a:p>
          <a:p>
            <a:pPr algn="ctr"/>
            <a:r>
              <a:rPr lang="en-GB" sz="3200">
                <a:solidFill>
                  <a:srgbClr val="FFFF00"/>
                </a:solidFill>
                <a:latin typeface="Calibri" pitchFamily="34" charset="0"/>
              </a:rPr>
              <a:t>Fps = 206265/1200 = 171.9 arcsec/mm.</a:t>
            </a:r>
          </a:p>
          <a:p>
            <a:pPr algn="ctr"/>
            <a:endParaRPr lang="en-GB" sz="3200">
              <a:solidFill>
                <a:srgbClr val="FFFF00"/>
              </a:solidFill>
              <a:latin typeface="Calibri" pitchFamily="34" charset="0"/>
            </a:endParaRPr>
          </a:p>
          <a:p>
            <a:pPr algn="ctr"/>
            <a:r>
              <a:rPr lang="en-GB" sz="3200">
                <a:solidFill>
                  <a:srgbClr val="FFFF00"/>
                </a:solidFill>
                <a:latin typeface="Calibri" pitchFamily="34" charset="0"/>
              </a:rPr>
              <a:t>Apparent angular diameter of Moon </a:t>
            </a:r>
            <a:r>
              <a:rPr lang="en-GB" sz="3200">
                <a:solidFill>
                  <a:srgbClr val="FFFF00"/>
                </a:solidFill>
                <a:latin typeface="Calibri" pitchFamily="34" charset="0"/>
                <a:sym typeface="Symbol" pitchFamily="18" charset="2"/>
              </a:rPr>
              <a:t></a:t>
            </a:r>
            <a:r>
              <a:rPr lang="en-GB" sz="3200">
                <a:solidFill>
                  <a:srgbClr val="FFFF00"/>
                </a:solidFill>
                <a:latin typeface="Calibri" pitchFamily="34" charset="0"/>
              </a:rPr>
              <a:t> 1800 arcsec.</a:t>
            </a:r>
          </a:p>
          <a:p>
            <a:pPr algn="ctr"/>
            <a:r>
              <a:rPr lang="en-GB" sz="3200">
                <a:solidFill>
                  <a:srgbClr val="FFFF00"/>
                </a:solidFill>
                <a:latin typeface="Calibri" pitchFamily="34" charset="0"/>
              </a:rPr>
              <a:t>So diameter of moon’s image at focal plane = 1800/171.9 </a:t>
            </a:r>
            <a:r>
              <a:rPr lang="en-GB" sz="3200">
                <a:solidFill>
                  <a:srgbClr val="FFFF00"/>
                </a:solidFill>
                <a:latin typeface="Calibri" pitchFamily="34" charset="0"/>
                <a:sym typeface="Symbol" pitchFamily="18" charset="2"/>
              </a:rPr>
              <a:t></a:t>
            </a:r>
            <a:r>
              <a:rPr lang="en-GB" sz="3200">
                <a:solidFill>
                  <a:srgbClr val="FFFF00"/>
                </a:solidFill>
                <a:latin typeface="Calibri" pitchFamily="34" charset="0"/>
              </a:rPr>
              <a:t> 10.5mm.</a:t>
            </a:r>
          </a:p>
          <a:p>
            <a:pPr algn="ctr"/>
            <a:endParaRPr lang="en-GB" sz="3200">
              <a:solidFill>
                <a:srgbClr val="FFFF00"/>
              </a:solidFill>
              <a:latin typeface="Calibri" pitchFamily="34" charset="0"/>
            </a:endParaRPr>
          </a:p>
          <a:p>
            <a:pPr algn="ctr"/>
            <a:r>
              <a:rPr lang="en-GB" sz="3200">
                <a:solidFill>
                  <a:srgbClr val="FFFF00"/>
                </a:solidFill>
                <a:latin typeface="Calibri" pitchFamily="34" charset="0"/>
              </a:rPr>
              <a:t>The focal pane scale enables an astronomer to determine how big an area of sky can be imaged with a CCD of a given size.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0" y="239713"/>
            <a:ext cx="9144000" cy="6494462"/>
          </a:xfrm>
          <a:prstGeom prst="rect">
            <a:avLst/>
          </a:prstGeom>
          <a:noFill/>
          <a:ln w="9525">
            <a:noFill/>
            <a:miter lim="800000"/>
            <a:headEnd/>
            <a:tailEnd/>
          </a:ln>
        </p:spPr>
        <p:txBody>
          <a:bodyPr anchor="ctr">
            <a:spAutoFit/>
          </a:bodyPr>
          <a:lstStyle/>
          <a:p>
            <a:pPr algn="ctr"/>
            <a:r>
              <a:rPr lang="en-GB" sz="3600">
                <a:solidFill>
                  <a:srgbClr val="FFFF00"/>
                </a:solidFill>
                <a:latin typeface="Calibri" pitchFamily="34" charset="0"/>
                <a:ea typeface="Calibri" pitchFamily="34" charset="0"/>
                <a:cs typeface="Times New Roman" pitchFamily="18" charset="0"/>
              </a:rPr>
              <a:t>Aberrations</a:t>
            </a:r>
          </a:p>
          <a:p>
            <a:pPr algn="ctr" eaLnBrk="0" hangingPunct="0"/>
            <a:r>
              <a:rPr lang="en-GB" sz="2000">
                <a:solidFill>
                  <a:srgbClr val="FFFF00"/>
                </a:solidFill>
                <a:latin typeface="Calibri" pitchFamily="34" charset="0"/>
                <a:ea typeface="Calibri" pitchFamily="34" charset="0"/>
                <a:cs typeface="Times New Roman" pitchFamily="18" charset="0"/>
              </a:rPr>
              <a:t>Chromatic  aberration </a:t>
            </a:r>
          </a:p>
          <a:p>
            <a:pPr algn="ctr" eaLnBrk="0" hangingPunct="0"/>
            <a:endParaRPr lang="en-GB" sz="2000">
              <a:solidFill>
                <a:srgbClr val="FFFF00"/>
              </a:solidFill>
              <a:latin typeface="Calibri" pitchFamily="34" charset="0"/>
              <a:ea typeface="Calibri" pitchFamily="34" charset="0"/>
              <a:cs typeface="Times New Roman" pitchFamily="18" charset="0"/>
            </a:endParaRPr>
          </a:p>
          <a:p>
            <a:pPr algn="ctr" eaLnBrk="0" hangingPunct="0"/>
            <a:endParaRPr lang="en-GB" sz="2000">
              <a:solidFill>
                <a:srgbClr val="FFFF00"/>
              </a:solidFill>
              <a:latin typeface="Calibri" pitchFamily="34" charset="0"/>
              <a:ea typeface="Calibri" pitchFamily="34" charset="0"/>
              <a:cs typeface="Times New Roman" pitchFamily="18" charset="0"/>
            </a:endParaRPr>
          </a:p>
          <a:p>
            <a:pPr algn="ctr" eaLnBrk="0" hangingPunct="0"/>
            <a:endParaRPr lang="en-GB" sz="2000">
              <a:solidFill>
                <a:srgbClr val="FFFF00"/>
              </a:solidFill>
              <a:latin typeface="Calibri" pitchFamily="34" charset="0"/>
              <a:ea typeface="Calibri" pitchFamily="34" charset="0"/>
              <a:cs typeface="Times New Roman" pitchFamily="18" charset="0"/>
            </a:endParaRPr>
          </a:p>
          <a:p>
            <a:pPr algn="ctr" eaLnBrk="0" hangingPunct="0"/>
            <a:endParaRPr lang="en-GB" sz="2000">
              <a:solidFill>
                <a:srgbClr val="FFFF00"/>
              </a:solidFill>
              <a:latin typeface="Calibri" pitchFamily="34" charset="0"/>
              <a:ea typeface="Calibri" pitchFamily="34" charset="0"/>
              <a:cs typeface="Times New Roman" pitchFamily="18" charset="0"/>
            </a:endParaRPr>
          </a:p>
          <a:p>
            <a:pPr algn="ctr" eaLnBrk="0" hangingPunct="0"/>
            <a:endParaRPr lang="en-GB" sz="2000">
              <a:solidFill>
                <a:srgbClr val="FFFF00"/>
              </a:solidFill>
              <a:latin typeface="Calibri" pitchFamily="34" charset="0"/>
              <a:ea typeface="Calibri" pitchFamily="34" charset="0"/>
              <a:cs typeface="Times New Roman" pitchFamily="18" charset="0"/>
            </a:endParaRPr>
          </a:p>
          <a:p>
            <a:pPr algn="ctr" eaLnBrk="0" hangingPunct="0"/>
            <a:endParaRPr lang="en-GB" sz="2000">
              <a:solidFill>
                <a:srgbClr val="FFFF00"/>
              </a:solidFill>
              <a:latin typeface="Calibri" pitchFamily="34" charset="0"/>
              <a:ea typeface="Calibri" pitchFamily="34" charset="0"/>
              <a:cs typeface="Times New Roman" pitchFamily="18" charset="0"/>
            </a:endParaRPr>
          </a:p>
          <a:p>
            <a:pPr algn="ctr" eaLnBrk="0" hangingPunct="0"/>
            <a:endParaRPr lang="en-GB" sz="2000">
              <a:solidFill>
                <a:srgbClr val="FFFF00"/>
              </a:solidFill>
              <a:latin typeface="Calibri" pitchFamily="34" charset="0"/>
              <a:ea typeface="Calibri" pitchFamily="34" charset="0"/>
              <a:cs typeface="Times New Roman" pitchFamily="18" charset="0"/>
            </a:endParaRPr>
          </a:p>
          <a:p>
            <a:pPr algn="ctr" eaLnBrk="0" hangingPunct="0"/>
            <a:endParaRPr lang="en-GB" sz="2000">
              <a:solidFill>
                <a:srgbClr val="FFFF00"/>
              </a:solidFill>
              <a:latin typeface="Calibri" pitchFamily="34" charset="0"/>
              <a:ea typeface="Calibri" pitchFamily="34" charset="0"/>
              <a:cs typeface="Times New Roman" pitchFamily="18" charset="0"/>
            </a:endParaRPr>
          </a:p>
          <a:p>
            <a:pPr algn="ctr" eaLnBrk="0" hangingPunct="0"/>
            <a:endParaRPr lang="en-GB" sz="2000">
              <a:solidFill>
                <a:srgbClr val="FFFF00"/>
              </a:solidFill>
              <a:latin typeface="Calibri" pitchFamily="34" charset="0"/>
              <a:ea typeface="Calibri" pitchFamily="34" charset="0"/>
              <a:cs typeface="Times New Roman" pitchFamily="18" charset="0"/>
            </a:endParaRPr>
          </a:p>
          <a:p>
            <a:pPr algn="ctr" eaLnBrk="0" hangingPunct="0"/>
            <a:endParaRPr lang="en-GB" sz="2000">
              <a:solidFill>
                <a:srgbClr val="FFFF00"/>
              </a:solidFill>
              <a:latin typeface="Calibri" pitchFamily="34" charset="0"/>
              <a:ea typeface="Calibri" pitchFamily="34" charset="0"/>
              <a:cs typeface="Times New Roman" pitchFamily="18" charset="0"/>
            </a:endParaRPr>
          </a:p>
          <a:p>
            <a:pPr algn="ctr" eaLnBrk="0" hangingPunct="0"/>
            <a:endParaRPr lang="en-GB" sz="2000">
              <a:solidFill>
                <a:srgbClr val="FFFF00"/>
              </a:solidFill>
              <a:latin typeface="Calibri" pitchFamily="34" charset="0"/>
              <a:ea typeface="Calibri" pitchFamily="34" charset="0"/>
              <a:cs typeface="Times New Roman" pitchFamily="18" charset="0"/>
            </a:endParaRPr>
          </a:p>
          <a:p>
            <a:pPr algn="ctr" eaLnBrk="0" hangingPunct="0"/>
            <a:r>
              <a:rPr lang="en-GB" sz="2000">
                <a:solidFill>
                  <a:srgbClr val="FFFF00"/>
                </a:solidFill>
                <a:latin typeface="Calibri" pitchFamily="34" charset="0"/>
                <a:ea typeface="Calibri" pitchFamily="34" charset="0"/>
                <a:cs typeface="Times New Roman" pitchFamily="18" charset="0"/>
              </a:rPr>
              <a:t>A single lens used as the objective for a refracting telescope would act like a prism as well as a lens. Light rays of different wavelength would be brought to a focus at different points; the image of a star would appear as a multicoloured mess. The problem is cured by having an objective made of two components (the result is called an achromatic objective) each made of different and very carefully matched pieces of glass.</a:t>
            </a:r>
          </a:p>
          <a:p>
            <a:pPr algn="ctr" eaLnBrk="0" hangingPunct="0"/>
            <a:endParaRPr lang="en-GB" sz="2000">
              <a:solidFill>
                <a:srgbClr val="FFFF00"/>
              </a:solidFill>
              <a:latin typeface="Calibri" pitchFamily="34" charset="0"/>
              <a:ea typeface="Calibri" pitchFamily="34" charset="0"/>
              <a:cs typeface="Times New Roman" pitchFamily="18" charset="0"/>
            </a:endParaRPr>
          </a:p>
        </p:txBody>
      </p:sp>
      <p:pic>
        <p:nvPicPr>
          <p:cNvPr id="51203" name="Picture 2" descr="chromatic abberation.jpg"/>
          <p:cNvPicPr>
            <a:picLocks noChangeAspect="1"/>
          </p:cNvPicPr>
          <p:nvPr/>
        </p:nvPicPr>
        <p:blipFill>
          <a:blip r:embed="rId2"/>
          <a:srcRect/>
          <a:stretch>
            <a:fillRect/>
          </a:stretch>
        </p:blipFill>
        <p:spPr bwMode="auto">
          <a:xfrm>
            <a:off x="1428750" y="1428750"/>
            <a:ext cx="6384925" cy="3017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p:cNvSpPr>
          <p:nvPr/>
        </p:nvSpPr>
        <p:spPr bwMode="auto">
          <a:xfrm>
            <a:off x="0" y="0"/>
            <a:ext cx="8858250" cy="6956425"/>
          </a:xfrm>
          <a:prstGeom prst="rect">
            <a:avLst/>
          </a:prstGeom>
          <a:noFill/>
          <a:ln w="9525">
            <a:noFill/>
            <a:miter lim="800000"/>
            <a:headEnd/>
            <a:tailEnd/>
          </a:ln>
        </p:spPr>
        <p:txBody>
          <a:bodyPr>
            <a:spAutoFit/>
          </a:bodyPr>
          <a:lstStyle/>
          <a:p>
            <a:pPr algn="ctr" eaLnBrk="0" hangingPunct="0"/>
            <a:r>
              <a:rPr lang="en-GB" sz="3600">
                <a:solidFill>
                  <a:srgbClr val="FFFF00"/>
                </a:solidFill>
                <a:latin typeface="Calibri" pitchFamily="34" charset="0"/>
                <a:ea typeface="Calibri" pitchFamily="34" charset="0"/>
                <a:cs typeface="Times New Roman" pitchFamily="18" charset="0"/>
              </a:rPr>
              <a:t>Spherical Aberration</a:t>
            </a:r>
            <a:endParaRPr lang="en-GB">
              <a:solidFill>
                <a:srgbClr val="FFFF00"/>
              </a:solidFill>
              <a:latin typeface="Calibri" pitchFamily="34" charset="0"/>
              <a:ea typeface="Calibri" pitchFamily="34" charset="0"/>
              <a:cs typeface="Times New Roman" pitchFamily="18" charset="0"/>
            </a:endParaRPr>
          </a:p>
          <a:p>
            <a:pPr algn="ctr" eaLnBrk="0" hangingPunct="0"/>
            <a:endParaRPr lang="en-GB">
              <a:solidFill>
                <a:srgbClr val="FFFF00"/>
              </a:solidFill>
              <a:latin typeface="Calibri" pitchFamily="34" charset="0"/>
              <a:ea typeface="Calibri" pitchFamily="34" charset="0"/>
              <a:cs typeface="Times New Roman" pitchFamily="18" charset="0"/>
            </a:endParaRPr>
          </a:p>
          <a:p>
            <a:pPr algn="ctr" eaLnBrk="0" hangingPunct="0"/>
            <a:endParaRPr lang="en-GB">
              <a:solidFill>
                <a:srgbClr val="FFFF00"/>
              </a:solidFill>
              <a:latin typeface="Calibri" pitchFamily="34" charset="0"/>
              <a:ea typeface="Calibri" pitchFamily="34" charset="0"/>
              <a:cs typeface="Times New Roman" pitchFamily="18" charset="0"/>
            </a:endParaRPr>
          </a:p>
          <a:p>
            <a:pPr algn="ctr" eaLnBrk="0" hangingPunct="0"/>
            <a:endParaRPr lang="en-GB">
              <a:solidFill>
                <a:srgbClr val="FFFF00"/>
              </a:solidFill>
              <a:latin typeface="Calibri" pitchFamily="34" charset="0"/>
              <a:ea typeface="Calibri" pitchFamily="34" charset="0"/>
              <a:cs typeface="Times New Roman" pitchFamily="18" charset="0"/>
            </a:endParaRPr>
          </a:p>
          <a:p>
            <a:pPr algn="ctr" eaLnBrk="0" hangingPunct="0"/>
            <a:endParaRPr lang="en-GB">
              <a:solidFill>
                <a:srgbClr val="FFFF00"/>
              </a:solidFill>
              <a:latin typeface="Calibri" pitchFamily="34" charset="0"/>
              <a:ea typeface="Calibri" pitchFamily="34" charset="0"/>
              <a:cs typeface="Times New Roman" pitchFamily="18" charset="0"/>
            </a:endParaRPr>
          </a:p>
          <a:p>
            <a:pPr algn="ctr" eaLnBrk="0" hangingPunct="0"/>
            <a:endParaRPr lang="en-GB">
              <a:solidFill>
                <a:srgbClr val="FFFF00"/>
              </a:solidFill>
              <a:latin typeface="Calibri" pitchFamily="34" charset="0"/>
              <a:ea typeface="Calibri" pitchFamily="34" charset="0"/>
              <a:cs typeface="Times New Roman" pitchFamily="18" charset="0"/>
            </a:endParaRPr>
          </a:p>
          <a:p>
            <a:pPr algn="ctr" eaLnBrk="0" hangingPunct="0"/>
            <a:endParaRPr lang="en-GB">
              <a:solidFill>
                <a:srgbClr val="FFFF00"/>
              </a:solidFill>
              <a:latin typeface="Calibri" pitchFamily="34" charset="0"/>
              <a:ea typeface="Calibri" pitchFamily="34" charset="0"/>
              <a:cs typeface="Times New Roman" pitchFamily="18" charset="0"/>
            </a:endParaRPr>
          </a:p>
          <a:p>
            <a:pPr algn="ctr" eaLnBrk="0" hangingPunct="0"/>
            <a:endParaRPr lang="en-GB">
              <a:solidFill>
                <a:srgbClr val="FFFF00"/>
              </a:solidFill>
              <a:latin typeface="Calibri" pitchFamily="34" charset="0"/>
              <a:ea typeface="Calibri" pitchFamily="34" charset="0"/>
              <a:cs typeface="Times New Roman" pitchFamily="18" charset="0"/>
            </a:endParaRPr>
          </a:p>
          <a:p>
            <a:pPr algn="ctr" eaLnBrk="0" hangingPunct="0"/>
            <a:endParaRPr lang="en-GB">
              <a:solidFill>
                <a:srgbClr val="FFFF00"/>
              </a:solidFill>
              <a:latin typeface="Calibri" pitchFamily="34" charset="0"/>
              <a:ea typeface="Calibri" pitchFamily="34" charset="0"/>
              <a:cs typeface="Times New Roman" pitchFamily="18" charset="0"/>
            </a:endParaRPr>
          </a:p>
          <a:p>
            <a:pPr algn="ctr" eaLnBrk="0" hangingPunct="0"/>
            <a:endParaRPr lang="en-GB">
              <a:solidFill>
                <a:srgbClr val="FFFF00"/>
              </a:solidFill>
              <a:latin typeface="Calibri" pitchFamily="34" charset="0"/>
              <a:ea typeface="Calibri" pitchFamily="34" charset="0"/>
              <a:cs typeface="Times New Roman" pitchFamily="18" charset="0"/>
            </a:endParaRPr>
          </a:p>
          <a:p>
            <a:pPr algn="ctr" eaLnBrk="0" hangingPunct="0"/>
            <a:endParaRPr lang="en-GB">
              <a:solidFill>
                <a:srgbClr val="FFFF00"/>
              </a:solidFill>
              <a:latin typeface="Calibri" pitchFamily="34" charset="0"/>
              <a:ea typeface="Calibri" pitchFamily="34" charset="0"/>
              <a:cs typeface="Times New Roman" pitchFamily="18" charset="0"/>
            </a:endParaRPr>
          </a:p>
          <a:p>
            <a:pPr algn="ctr" eaLnBrk="0" hangingPunct="0"/>
            <a:endParaRPr lang="en-GB">
              <a:solidFill>
                <a:srgbClr val="FFFF00"/>
              </a:solidFill>
              <a:latin typeface="Calibri" pitchFamily="34" charset="0"/>
              <a:ea typeface="Calibri" pitchFamily="34" charset="0"/>
              <a:cs typeface="Times New Roman" pitchFamily="18" charset="0"/>
            </a:endParaRPr>
          </a:p>
          <a:p>
            <a:pPr algn="ctr" eaLnBrk="0" hangingPunct="0"/>
            <a:endParaRPr lang="en-GB">
              <a:solidFill>
                <a:srgbClr val="FFFF00"/>
              </a:solidFill>
              <a:latin typeface="Calibri" pitchFamily="34" charset="0"/>
              <a:ea typeface="Calibri" pitchFamily="34" charset="0"/>
              <a:cs typeface="Times New Roman" pitchFamily="18" charset="0"/>
            </a:endParaRPr>
          </a:p>
          <a:p>
            <a:pPr algn="ctr" eaLnBrk="0" hangingPunct="0"/>
            <a:endParaRPr lang="en-GB">
              <a:solidFill>
                <a:srgbClr val="FFFF00"/>
              </a:solidFill>
              <a:latin typeface="Calibri" pitchFamily="34" charset="0"/>
              <a:ea typeface="Calibri" pitchFamily="34" charset="0"/>
              <a:cs typeface="Times New Roman" pitchFamily="18" charset="0"/>
            </a:endParaRPr>
          </a:p>
          <a:p>
            <a:pPr algn="ctr" eaLnBrk="0" hangingPunct="0"/>
            <a:endParaRPr lang="en-GB">
              <a:solidFill>
                <a:srgbClr val="FFFF00"/>
              </a:solidFill>
              <a:latin typeface="Calibri" pitchFamily="34" charset="0"/>
              <a:ea typeface="Calibri" pitchFamily="34" charset="0"/>
              <a:cs typeface="Times New Roman" pitchFamily="18" charset="0"/>
            </a:endParaRPr>
          </a:p>
          <a:p>
            <a:pPr algn="ctr" eaLnBrk="0" hangingPunct="0"/>
            <a:r>
              <a:rPr lang="en-GB">
                <a:solidFill>
                  <a:srgbClr val="FFFF00"/>
                </a:solidFill>
                <a:latin typeface="Calibri" pitchFamily="34" charset="0"/>
                <a:ea typeface="Calibri" pitchFamily="34" charset="0"/>
                <a:cs typeface="Times New Roman" pitchFamily="18" charset="0"/>
              </a:rPr>
              <a:t>A problem for reflectors.  Light rays striking the periphery of a spheroidal mirror come to a focus which is different to those striking the central region of the mirror. The cure is to deepen the curve on the mirror so that it has a parabolic shape. Catadioptric telescopes do use a short focal length spheroidal mirror but the spherical aberration is removed by the corrector plate in a not too dissimilar way in which the initial aberration problem with the Hubble telescope was fixed.</a:t>
            </a:r>
          </a:p>
          <a:p>
            <a:pPr algn="ctr" eaLnBrk="0" hangingPunct="0"/>
            <a:endParaRPr lang="en-GB">
              <a:solidFill>
                <a:srgbClr val="FFFF00"/>
              </a:solidFill>
              <a:latin typeface="Calibri" pitchFamily="34" charset="0"/>
              <a:ea typeface="Calibri" pitchFamily="34" charset="0"/>
              <a:cs typeface="Times New Roman" pitchFamily="18" charset="0"/>
            </a:endParaRPr>
          </a:p>
          <a:p>
            <a:pPr algn="ctr" eaLnBrk="0" hangingPunct="0"/>
            <a:endParaRPr lang="en-GB" sz="3200">
              <a:solidFill>
                <a:srgbClr val="FFFF00"/>
              </a:solidFill>
              <a:latin typeface="Calibri" pitchFamily="34" charset="0"/>
              <a:ea typeface="Calibri" pitchFamily="34" charset="0"/>
              <a:cs typeface="Times New Roman" pitchFamily="18" charset="0"/>
            </a:endParaRPr>
          </a:p>
        </p:txBody>
      </p:sp>
      <p:pic>
        <p:nvPicPr>
          <p:cNvPr id="52227" name="Picture 2" descr="Spherical Aberration.jpg"/>
          <p:cNvPicPr>
            <a:picLocks noChangeAspect="1"/>
          </p:cNvPicPr>
          <p:nvPr/>
        </p:nvPicPr>
        <p:blipFill>
          <a:blip r:embed="rId2"/>
          <a:srcRect/>
          <a:stretch>
            <a:fillRect/>
          </a:stretch>
        </p:blipFill>
        <p:spPr bwMode="auto">
          <a:xfrm>
            <a:off x="2214563" y="714375"/>
            <a:ext cx="4694237" cy="3462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descr="ursamajor.jpg"/>
          <p:cNvPicPr>
            <a:picLocks noChangeAspect="1"/>
          </p:cNvPicPr>
          <p:nvPr/>
        </p:nvPicPr>
        <p:blipFill>
          <a:blip r:embed="rId2"/>
          <a:srcRect/>
          <a:stretch>
            <a:fillRect/>
          </a:stretch>
        </p:blipFill>
        <p:spPr bwMode="auto">
          <a:xfrm>
            <a:off x="0" y="396875"/>
            <a:ext cx="9144000" cy="6064250"/>
          </a:xfrm>
          <a:prstGeom prst="rect">
            <a:avLst/>
          </a:prstGeom>
          <a:noFill/>
          <a:ln w="9525">
            <a:noFill/>
            <a:miter lim="800000"/>
            <a:headEnd/>
            <a:tailEnd/>
          </a:ln>
        </p:spPr>
      </p:pic>
      <p:sp>
        <p:nvSpPr>
          <p:cNvPr id="53251" name="TextBox 1"/>
          <p:cNvSpPr txBox="1">
            <a:spLocks noChangeArrowheads="1"/>
          </p:cNvSpPr>
          <p:nvPr/>
        </p:nvSpPr>
        <p:spPr bwMode="auto">
          <a:xfrm>
            <a:off x="4643438" y="500063"/>
            <a:ext cx="3627437" cy="1570037"/>
          </a:xfrm>
          <a:prstGeom prst="rect">
            <a:avLst/>
          </a:prstGeom>
          <a:noFill/>
          <a:ln w="9525">
            <a:noFill/>
            <a:miter lim="800000"/>
            <a:headEnd/>
            <a:tailEnd/>
          </a:ln>
        </p:spPr>
        <p:txBody>
          <a:bodyPr wrap="none">
            <a:spAutoFit/>
          </a:bodyPr>
          <a:lstStyle/>
          <a:p>
            <a:pPr marL="514350" indent="-514350" algn="ctr"/>
            <a:r>
              <a:rPr lang="en-GB" sz="3200" b="1">
                <a:solidFill>
                  <a:srgbClr val="FFFF00"/>
                </a:solidFill>
                <a:latin typeface="Calibri" pitchFamily="34" charset="0"/>
              </a:rPr>
              <a:t>Next time:</a:t>
            </a:r>
          </a:p>
          <a:p>
            <a:pPr marL="514350" indent="-514350" algn="ctr">
              <a:buFont typeface="Calibri" pitchFamily="34" charset="0"/>
              <a:buAutoNum type="arabicPeriod"/>
            </a:pPr>
            <a:endParaRPr lang="en-GB" sz="3200" b="1">
              <a:solidFill>
                <a:srgbClr val="FFFF00"/>
              </a:solidFill>
              <a:latin typeface="Calibri" pitchFamily="34" charset="0"/>
            </a:endParaRPr>
          </a:p>
          <a:p>
            <a:pPr marL="514350" indent="-514350" algn="ctr"/>
            <a:r>
              <a:rPr lang="en-GB" sz="3200" b="1">
                <a:solidFill>
                  <a:srgbClr val="FFFF00"/>
                </a:solidFill>
                <a:latin typeface="Calibri" pitchFamily="34" charset="0"/>
              </a:rPr>
              <a:t>The Celestial Sphere</a:t>
            </a:r>
            <a:endParaRPr lang="en-GB" sz="3600" b="1">
              <a:solidFill>
                <a:srgbClr val="FFFF00"/>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785938" y="2214563"/>
            <a:ext cx="5668962" cy="1077912"/>
          </a:xfrm>
          <a:prstGeom prst="rect">
            <a:avLst/>
          </a:prstGeom>
          <a:noFill/>
          <a:ln w="9525">
            <a:noFill/>
            <a:miter lim="800000"/>
            <a:headEnd/>
            <a:tailEnd/>
          </a:ln>
        </p:spPr>
        <p:txBody>
          <a:bodyPr wrap="none">
            <a:spAutoFit/>
          </a:bodyPr>
          <a:lstStyle/>
          <a:p>
            <a:pPr algn="ctr"/>
            <a:r>
              <a:rPr lang="en-GB" sz="3200" b="1">
                <a:solidFill>
                  <a:srgbClr val="FFFF00"/>
                </a:solidFill>
                <a:latin typeface="Calibri" pitchFamily="34" charset="0"/>
              </a:rPr>
              <a:t>Why do physicists get interested</a:t>
            </a:r>
          </a:p>
          <a:p>
            <a:pPr algn="ctr"/>
            <a:r>
              <a:rPr lang="en-GB" sz="3200" b="1">
                <a:solidFill>
                  <a:srgbClr val="FFFF00"/>
                </a:solidFill>
                <a:latin typeface="Calibri" pitchFamily="34" charset="0"/>
              </a:rPr>
              <a:t>in astrophysics?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orsehead landscape.jpg"/>
          <p:cNvPicPr>
            <a:picLocks noChangeAspect="1"/>
          </p:cNvPicPr>
          <p:nvPr/>
        </p:nvPicPr>
        <p:blipFill>
          <a:blip r:embed="rId2"/>
          <a:srcRect/>
          <a:stretch>
            <a:fillRect/>
          </a:stretch>
        </p:blipFill>
        <p:spPr bwMode="auto">
          <a:xfrm>
            <a:off x="0" y="0"/>
            <a:ext cx="9137650" cy="6862763"/>
          </a:xfrm>
          <a:prstGeom prst="rect">
            <a:avLst/>
          </a:prstGeom>
          <a:noFill/>
          <a:ln w="9525">
            <a:noFill/>
            <a:miter lim="800000"/>
            <a:headEnd/>
            <a:tailEnd/>
          </a:ln>
        </p:spPr>
      </p:pic>
      <p:sp>
        <p:nvSpPr>
          <p:cNvPr id="4" name="TextBox 3"/>
          <p:cNvSpPr txBox="1">
            <a:spLocks noChangeArrowheads="1"/>
          </p:cNvSpPr>
          <p:nvPr/>
        </p:nvSpPr>
        <p:spPr bwMode="auto">
          <a:xfrm>
            <a:off x="1643063" y="285750"/>
            <a:ext cx="5499100" cy="584200"/>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The astrophysicist’s laboratory!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3214688" y="0"/>
            <a:ext cx="2516187" cy="584200"/>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Exotic physics</a:t>
            </a:r>
          </a:p>
        </p:txBody>
      </p:sp>
      <p:pic>
        <p:nvPicPr>
          <p:cNvPr id="8195" name="Picture 2" descr="Black_Hole_Milkyway.jpg"/>
          <p:cNvPicPr>
            <a:picLocks noChangeAspect="1"/>
          </p:cNvPicPr>
          <p:nvPr/>
        </p:nvPicPr>
        <p:blipFill>
          <a:blip r:embed="rId2"/>
          <a:srcRect/>
          <a:stretch>
            <a:fillRect/>
          </a:stretch>
        </p:blipFill>
        <p:spPr bwMode="auto">
          <a:xfrm>
            <a:off x="5572125" y="1000125"/>
            <a:ext cx="3143250" cy="2514600"/>
          </a:xfrm>
          <a:prstGeom prst="rect">
            <a:avLst/>
          </a:prstGeom>
          <a:noFill/>
          <a:ln w="9525">
            <a:noFill/>
            <a:miter lim="800000"/>
            <a:headEnd/>
            <a:tailEnd/>
          </a:ln>
        </p:spPr>
      </p:pic>
      <p:pic>
        <p:nvPicPr>
          <p:cNvPr id="8196" name="Picture 3" descr="macsj0025_chandrahst_big.jpg"/>
          <p:cNvPicPr>
            <a:picLocks noChangeAspect="1"/>
          </p:cNvPicPr>
          <p:nvPr/>
        </p:nvPicPr>
        <p:blipFill>
          <a:blip r:embed="rId3"/>
          <a:srcRect/>
          <a:stretch>
            <a:fillRect/>
          </a:stretch>
        </p:blipFill>
        <p:spPr bwMode="auto">
          <a:xfrm>
            <a:off x="357188" y="3500438"/>
            <a:ext cx="3113087" cy="3071812"/>
          </a:xfrm>
          <a:prstGeom prst="rect">
            <a:avLst/>
          </a:prstGeom>
          <a:noFill/>
          <a:ln w="9525">
            <a:noFill/>
            <a:miter lim="800000"/>
            <a:headEnd/>
            <a:tailEnd/>
          </a:ln>
        </p:spPr>
      </p:pic>
      <p:pic>
        <p:nvPicPr>
          <p:cNvPr id="8197" name="Picture 4" descr="DarkMatterPie.jpg"/>
          <p:cNvPicPr>
            <a:picLocks noChangeAspect="1"/>
          </p:cNvPicPr>
          <p:nvPr/>
        </p:nvPicPr>
        <p:blipFill>
          <a:blip r:embed="rId4"/>
          <a:srcRect/>
          <a:stretch>
            <a:fillRect/>
          </a:stretch>
        </p:blipFill>
        <p:spPr bwMode="auto">
          <a:xfrm>
            <a:off x="4143375" y="3929063"/>
            <a:ext cx="4746625" cy="2646362"/>
          </a:xfrm>
          <a:prstGeom prst="rect">
            <a:avLst/>
          </a:prstGeom>
          <a:noFill/>
          <a:ln w="9525">
            <a:noFill/>
            <a:miter lim="800000"/>
            <a:headEnd/>
            <a:tailEnd/>
          </a:ln>
        </p:spPr>
      </p:pic>
      <p:sp>
        <p:nvSpPr>
          <p:cNvPr id="8198" name="TextBox 5"/>
          <p:cNvSpPr txBox="1">
            <a:spLocks noChangeArrowheads="1"/>
          </p:cNvSpPr>
          <p:nvPr/>
        </p:nvSpPr>
        <p:spPr bwMode="auto">
          <a:xfrm>
            <a:off x="3357563" y="857250"/>
            <a:ext cx="1854200" cy="523875"/>
          </a:xfrm>
          <a:prstGeom prst="rect">
            <a:avLst/>
          </a:prstGeom>
          <a:noFill/>
          <a:ln w="9525">
            <a:noFill/>
            <a:miter lim="800000"/>
            <a:headEnd/>
            <a:tailEnd/>
          </a:ln>
        </p:spPr>
        <p:txBody>
          <a:bodyPr wrap="none">
            <a:spAutoFit/>
          </a:bodyPr>
          <a:lstStyle/>
          <a:p>
            <a:r>
              <a:rPr lang="en-GB" sz="2800" b="1">
                <a:solidFill>
                  <a:srgbClr val="FFFF00"/>
                </a:solidFill>
                <a:latin typeface="Calibri" pitchFamily="34" charset="0"/>
              </a:rPr>
              <a:t>Black holes</a:t>
            </a:r>
          </a:p>
        </p:txBody>
      </p:sp>
      <p:sp>
        <p:nvSpPr>
          <p:cNvPr id="8199" name="TextBox 6"/>
          <p:cNvSpPr txBox="1">
            <a:spLocks noChangeArrowheads="1"/>
          </p:cNvSpPr>
          <p:nvPr/>
        </p:nvSpPr>
        <p:spPr bwMode="auto">
          <a:xfrm>
            <a:off x="357188" y="2786063"/>
            <a:ext cx="4178300" cy="523875"/>
          </a:xfrm>
          <a:prstGeom prst="rect">
            <a:avLst/>
          </a:prstGeom>
          <a:noFill/>
          <a:ln w="9525">
            <a:noFill/>
            <a:miter lim="800000"/>
            <a:headEnd/>
            <a:tailEnd/>
          </a:ln>
        </p:spPr>
        <p:txBody>
          <a:bodyPr wrap="none">
            <a:spAutoFit/>
          </a:bodyPr>
          <a:lstStyle/>
          <a:p>
            <a:r>
              <a:rPr lang="en-GB" sz="2800" b="1">
                <a:solidFill>
                  <a:srgbClr val="FFFF00"/>
                </a:solidFill>
                <a:latin typeface="Calibri" pitchFamily="34" charset="0"/>
              </a:rPr>
              <a:t>Dark matter &amp; dark energy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357188" y="0"/>
            <a:ext cx="6975475" cy="584200"/>
          </a:xfrm>
          <a:prstGeom prst="rect">
            <a:avLst/>
          </a:prstGeom>
          <a:noFill/>
          <a:ln w="9525">
            <a:noFill/>
            <a:miter lim="800000"/>
            <a:headEnd/>
            <a:tailEnd/>
          </a:ln>
        </p:spPr>
        <p:txBody>
          <a:bodyPr wrap="none">
            <a:spAutoFit/>
          </a:bodyPr>
          <a:lstStyle/>
          <a:p>
            <a:r>
              <a:rPr lang="en-GB" sz="3200" b="1">
                <a:solidFill>
                  <a:srgbClr val="FFFF00"/>
                </a:solidFill>
                <a:latin typeface="Calibri" pitchFamily="34" charset="0"/>
              </a:rPr>
              <a:t>Extremes conditions; e.g. of low density</a:t>
            </a:r>
          </a:p>
        </p:txBody>
      </p:sp>
      <p:pic>
        <p:nvPicPr>
          <p:cNvPr id="9219" name="Picture 2" descr="Kolbenluftpumpe_hg.jpg"/>
          <p:cNvPicPr>
            <a:picLocks noChangeAspect="1"/>
          </p:cNvPicPr>
          <p:nvPr/>
        </p:nvPicPr>
        <p:blipFill>
          <a:blip r:embed="rId2"/>
          <a:srcRect/>
          <a:stretch>
            <a:fillRect/>
          </a:stretch>
        </p:blipFill>
        <p:spPr bwMode="auto">
          <a:xfrm>
            <a:off x="357188" y="714375"/>
            <a:ext cx="5556250" cy="4643438"/>
          </a:xfrm>
          <a:prstGeom prst="rect">
            <a:avLst/>
          </a:prstGeom>
          <a:noFill/>
          <a:ln w="9525">
            <a:noFill/>
            <a:miter lim="800000"/>
            <a:headEnd/>
            <a:tailEnd/>
          </a:ln>
        </p:spPr>
      </p:pic>
      <p:sp>
        <p:nvSpPr>
          <p:cNvPr id="9220" name="TextBox 3"/>
          <p:cNvSpPr txBox="1">
            <a:spLocks noChangeArrowheads="1"/>
          </p:cNvSpPr>
          <p:nvPr/>
        </p:nvSpPr>
        <p:spPr bwMode="auto">
          <a:xfrm>
            <a:off x="357188" y="5500688"/>
            <a:ext cx="6173787" cy="523875"/>
          </a:xfrm>
          <a:prstGeom prst="rect">
            <a:avLst/>
          </a:prstGeom>
          <a:noFill/>
          <a:ln w="9525">
            <a:noFill/>
            <a:miter lim="800000"/>
            <a:headEnd/>
            <a:tailEnd/>
          </a:ln>
        </p:spPr>
        <p:txBody>
          <a:bodyPr wrap="none">
            <a:spAutoFit/>
          </a:bodyPr>
          <a:lstStyle/>
          <a:p>
            <a:r>
              <a:rPr lang="en-GB" sz="2800" b="1">
                <a:solidFill>
                  <a:srgbClr val="FFFF00"/>
                </a:solidFill>
                <a:latin typeface="Calibri" pitchFamily="34" charset="0"/>
              </a:rPr>
              <a:t>Best lab vacuum – 10</a:t>
            </a:r>
            <a:r>
              <a:rPr lang="en-GB" sz="2800" b="1" baseline="30000">
                <a:solidFill>
                  <a:srgbClr val="FFFF00"/>
                </a:solidFill>
                <a:latin typeface="Calibri" pitchFamily="34" charset="0"/>
              </a:rPr>
              <a:t>11</a:t>
            </a:r>
            <a:r>
              <a:rPr lang="en-GB" sz="2800" b="1">
                <a:solidFill>
                  <a:srgbClr val="FFFF00"/>
                </a:solidFill>
                <a:latin typeface="Calibri" pitchFamily="34" charset="0"/>
              </a:rPr>
              <a:t> particles per m</a:t>
            </a:r>
            <a:r>
              <a:rPr lang="en-GB" sz="2800" b="1" baseline="30000">
                <a:solidFill>
                  <a:srgbClr val="FFFF00"/>
                </a:solidFill>
                <a:latin typeface="Calibri" pitchFamily="34" charset="0"/>
              </a:rPr>
              <a:t>3</a:t>
            </a:r>
            <a:r>
              <a:rPr lang="en-GB" sz="2800" b="1">
                <a:solidFill>
                  <a:srgbClr val="FFFF00"/>
                </a:solidFill>
                <a:latin typeface="Calibri" pitchFamily="34"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B4BA3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B4BA3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1249</TotalTime>
  <Words>1510</Words>
  <Application>Microsoft Office PowerPoint</Application>
  <PresentationFormat>On-screen Show (4:3)</PresentationFormat>
  <Paragraphs>251</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Robinson</cp:lastModifiedBy>
  <cp:revision>200</cp:revision>
  <dcterms:created xsi:type="dcterms:W3CDTF">2009-09-20T13:11:21Z</dcterms:created>
  <dcterms:modified xsi:type="dcterms:W3CDTF">2011-09-06T10:49:19Z</dcterms:modified>
</cp:coreProperties>
</file>