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8" r:id="rId2"/>
    <p:sldId id="326" r:id="rId3"/>
    <p:sldId id="271" r:id="rId4"/>
    <p:sldId id="257" r:id="rId5"/>
    <p:sldId id="259" r:id="rId6"/>
    <p:sldId id="261" r:id="rId7"/>
    <p:sldId id="272" r:id="rId8"/>
    <p:sldId id="260" r:id="rId9"/>
    <p:sldId id="273" r:id="rId10"/>
    <p:sldId id="274" r:id="rId11"/>
    <p:sldId id="275" r:id="rId12"/>
    <p:sldId id="276" r:id="rId13"/>
    <p:sldId id="277" r:id="rId14"/>
    <p:sldId id="262" r:id="rId15"/>
    <p:sldId id="263" r:id="rId16"/>
    <p:sldId id="280" r:id="rId17"/>
    <p:sldId id="282" r:id="rId18"/>
    <p:sldId id="281" r:id="rId19"/>
    <p:sldId id="264" r:id="rId20"/>
    <p:sldId id="265" r:id="rId21"/>
    <p:sldId id="266" r:id="rId22"/>
    <p:sldId id="283" r:id="rId23"/>
    <p:sldId id="279" r:id="rId24"/>
    <p:sldId id="291" r:id="rId25"/>
    <p:sldId id="290" r:id="rId26"/>
    <p:sldId id="327" r:id="rId27"/>
    <p:sldId id="267" r:id="rId28"/>
    <p:sldId id="292" r:id="rId29"/>
    <p:sldId id="286" r:id="rId30"/>
    <p:sldId id="268" r:id="rId31"/>
    <p:sldId id="295" r:id="rId32"/>
    <p:sldId id="318" r:id="rId33"/>
    <p:sldId id="319" r:id="rId34"/>
    <p:sldId id="320" r:id="rId35"/>
    <p:sldId id="269" r:id="rId36"/>
    <p:sldId id="297" r:id="rId37"/>
    <p:sldId id="321" r:id="rId38"/>
    <p:sldId id="322" r:id="rId39"/>
    <p:sldId id="285" r:id="rId40"/>
    <p:sldId id="287" r:id="rId41"/>
    <p:sldId id="293" r:id="rId42"/>
    <p:sldId id="294" r:id="rId43"/>
    <p:sldId id="288" r:id="rId44"/>
    <p:sldId id="310" r:id="rId45"/>
    <p:sldId id="315" r:id="rId46"/>
    <p:sldId id="323" r:id="rId47"/>
    <p:sldId id="324" r:id="rId48"/>
    <p:sldId id="325" r:id="rId49"/>
    <p:sldId id="301" r:id="rId50"/>
    <p:sldId id="314" r:id="rId51"/>
    <p:sldId id="270" r:id="rId52"/>
    <p:sldId id="298" r:id="rId53"/>
    <p:sldId id="299" r:id="rId54"/>
    <p:sldId id="316" r:id="rId55"/>
    <p:sldId id="317" r:id="rId56"/>
    <p:sldId id="300" r:id="rId57"/>
    <p:sldId id="304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017" autoAdjust="0"/>
  </p:normalViewPr>
  <p:slideViewPr>
    <p:cSldViewPr>
      <p:cViewPr varScale="1">
        <p:scale>
          <a:sx n="49" d="100"/>
          <a:sy n="49" d="100"/>
        </p:scale>
        <p:origin x="-16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A677C-C7CA-461C-900A-6514CE4A44FA}" type="datetimeFigureOut">
              <a:rPr lang="en-US" smtClean="0"/>
              <a:pPr/>
              <a:t>10/4/2011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991D-4FFB-45DC-AD63-711D6EFD885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Still uses the Ancient Greek idea that the Earth id the centre of everything.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991D-4FFB-45DC-AD63-711D6EFD885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Next few slides show how Oh RA is defined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991D-4FFB-45DC-AD63-711D6EFD8856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March 21st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991D-4FFB-45DC-AD63-711D6EFD8856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Same shot minus sky background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991D-4FFB-45DC-AD63-711D6EFD8856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With celestial equator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991D-4FFB-45DC-AD63-711D6EFD8856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&amp; ecliptic – note planets lie close to ecliptic.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991D-4FFB-45DC-AD63-711D6EFD8856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Point out that in this diagram, the ecliptic is not the plane</a:t>
            </a:r>
            <a:r>
              <a:rPr lang="en-GB" baseline="0" dirty="0" smtClean="0"/>
              <a:t> of the horizon which could be at any angle </a:t>
            </a:r>
            <a:r>
              <a:rPr lang="en-GB" baseline="0" dirty="0" err="1" smtClean="0"/>
              <a:t>wrt</a:t>
            </a:r>
            <a:r>
              <a:rPr lang="en-GB" baseline="0" dirty="0" smtClean="0"/>
              <a:t> the ecliptic &amp; the CE depend on observer’s latitude.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991D-4FFB-45DC-AD63-711D6EFD8856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Night sky Oct 5 – 20h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991D-4FFB-45DC-AD63-711D6EFD8856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Same scene plus coordinate grid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991D-4FFB-45DC-AD63-711D6EFD8856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Point out </a:t>
            </a:r>
            <a:r>
              <a:rPr lang="en-GB" dirty="0" err="1" smtClean="0"/>
              <a:t>Betwelgeuse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991D-4FFB-45DC-AD63-711D6EFD8856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Important – how to convert</a:t>
            </a:r>
            <a:r>
              <a:rPr lang="en-GB" baseline="0" dirty="0" smtClean="0"/>
              <a:t> hours of RA  to degrees on longitude &amp; vice versa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991D-4FFB-45DC-AD63-711D6EFD8856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Objects on the celestial sphere move around on it in </a:t>
            </a:r>
            <a:r>
              <a:rPr lang="en-GB" dirty="0" err="1" smtClean="0"/>
              <a:t>cvarious</a:t>
            </a:r>
            <a:r>
              <a:rPr lang="en-GB" dirty="0" smtClean="0"/>
              <a:t> ways.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991D-4FFB-45DC-AD63-711D6EFD8856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Point out </a:t>
            </a:r>
            <a:r>
              <a:rPr lang="en-GB" dirty="0" err="1" smtClean="0"/>
              <a:t>Betwelgeuse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991D-4FFB-45DC-AD63-711D6EFD8856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Point out that in this diagram, the ecliptic is not the plane</a:t>
            </a:r>
            <a:r>
              <a:rPr lang="en-GB" baseline="0" dirty="0" smtClean="0"/>
              <a:t> of the horizon which could be at any angle </a:t>
            </a:r>
            <a:r>
              <a:rPr lang="en-GB" baseline="0" dirty="0" err="1" smtClean="0"/>
              <a:t>wrt</a:t>
            </a:r>
            <a:r>
              <a:rPr lang="en-GB" baseline="0" dirty="0" smtClean="0"/>
              <a:t> the ecliptic &amp; the CE depend on observer’s latitude.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991D-4FFB-45DC-AD63-711D6EFD8856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basic set 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991D-4FFB-45DC-AD63-711D6EFD8856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Ppont</a:t>
            </a:r>
            <a:r>
              <a:rPr lang="en-GB" dirty="0" smtClean="0"/>
              <a:t> out the Pole Star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991D-4FFB-45DC-AD63-711D6EFD8856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Point out the lack of a southern pole star.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991D-4FFB-45DC-AD63-711D6EFD8856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tries to show why you only see half of the celestial sphere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991D-4FFB-45DC-AD63-711D6EFD8856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Mention zenith, nadir and meridian and also the four compass points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991D-4FFB-45DC-AD63-711D6EFD8856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Mention zenith distance; a and A changing all the time.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991D-4FFB-45DC-AD63-711D6EFD8856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E991D-4FFB-45DC-AD63-711D6EFD8856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F965-7539-45F1-90C2-4ED3928DF4D3}" type="datetimeFigureOut">
              <a:rPr lang="en-US" smtClean="0"/>
              <a:pPr/>
              <a:t>10/4/2011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8DE1-5686-4505-822E-84D1998F41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F965-7539-45F1-90C2-4ED3928DF4D3}" type="datetimeFigureOut">
              <a:rPr lang="en-US" smtClean="0"/>
              <a:pPr/>
              <a:t>10/4/2011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8DE1-5686-4505-822E-84D1998F41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F965-7539-45F1-90C2-4ED3928DF4D3}" type="datetimeFigureOut">
              <a:rPr lang="en-US" smtClean="0"/>
              <a:pPr/>
              <a:t>10/4/2011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8DE1-5686-4505-822E-84D1998F41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F965-7539-45F1-90C2-4ED3928DF4D3}" type="datetimeFigureOut">
              <a:rPr lang="en-US" smtClean="0"/>
              <a:pPr/>
              <a:t>10/4/2011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8DE1-5686-4505-822E-84D1998F41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F965-7539-45F1-90C2-4ED3928DF4D3}" type="datetimeFigureOut">
              <a:rPr lang="en-US" smtClean="0"/>
              <a:pPr/>
              <a:t>10/4/2011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8DE1-5686-4505-822E-84D1998F41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F965-7539-45F1-90C2-4ED3928DF4D3}" type="datetimeFigureOut">
              <a:rPr lang="en-US" smtClean="0"/>
              <a:pPr/>
              <a:t>10/4/2011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8DE1-5686-4505-822E-84D1998F41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F965-7539-45F1-90C2-4ED3928DF4D3}" type="datetimeFigureOut">
              <a:rPr lang="en-US" smtClean="0"/>
              <a:pPr/>
              <a:t>10/4/2011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8DE1-5686-4505-822E-84D1998F41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F965-7539-45F1-90C2-4ED3928DF4D3}" type="datetimeFigureOut">
              <a:rPr lang="en-US" smtClean="0"/>
              <a:pPr/>
              <a:t>10/4/2011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8DE1-5686-4505-822E-84D1998F41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F965-7539-45F1-90C2-4ED3928DF4D3}" type="datetimeFigureOut">
              <a:rPr lang="en-US" smtClean="0"/>
              <a:pPr/>
              <a:t>10/4/2011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8DE1-5686-4505-822E-84D1998F41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F965-7539-45F1-90C2-4ED3928DF4D3}" type="datetimeFigureOut">
              <a:rPr lang="en-US" smtClean="0"/>
              <a:pPr/>
              <a:t>10/4/2011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8DE1-5686-4505-822E-84D1998F41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F965-7539-45F1-90C2-4ED3928DF4D3}" type="datetimeFigureOut">
              <a:rPr lang="en-US" smtClean="0"/>
              <a:pPr/>
              <a:t>10/4/2011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08DE1-5686-4505-822E-84D1998F41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5F965-7539-45F1-90C2-4ED3928DF4D3}" type="datetimeFigureOut">
              <a:rPr lang="en-US" smtClean="0"/>
              <a:pPr/>
              <a:t>10/4/2011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08DE1-5686-4505-822E-84D1998F419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5443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ASTROPHYSICS Yr 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800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Session 2– The Celestial Sphere &amp; Spherical Astronomy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3" descr="aristot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1500174"/>
            <a:ext cx="4976834" cy="4976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uthing trai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0"/>
            <a:ext cx="525605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0760" y="1000108"/>
            <a:ext cx="282545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Stars of Orion</a:t>
            </a:r>
          </a:p>
          <a:p>
            <a:r>
              <a:rPr lang="en-GB" sz="2800" dirty="0">
                <a:solidFill>
                  <a:srgbClr val="FFFF00"/>
                </a:solidFill>
              </a:rPr>
              <a:t>m</a:t>
            </a:r>
            <a:r>
              <a:rPr lang="en-GB" sz="2800" dirty="0" smtClean="0">
                <a:solidFill>
                  <a:srgbClr val="FFFF00"/>
                </a:solidFill>
              </a:rPr>
              <a:t>oving across the</a:t>
            </a:r>
          </a:p>
          <a:p>
            <a:r>
              <a:rPr lang="en-GB" sz="2800" dirty="0">
                <a:solidFill>
                  <a:srgbClr val="FFFF00"/>
                </a:solidFill>
              </a:rPr>
              <a:t>s</a:t>
            </a:r>
            <a:r>
              <a:rPr lang="en-GB" sz="2800" dirty="0" smtClean="0">
                <a:solidFill>
                  <a:srgbClr val="FFFF00"/>
                </a:solidFill>
              </a:rPr>
              <a:t>outhern  part of</a:t>
            </a:r>
          </a:p>
          <a:p>
            <a:r>
              <a:rPr lang="en-GB" sz="2800" dirty="0">
                <a:solidFill>
                  <a:srgbClr val="FFFF00"/>
                </a:solidFill>
              </a:rPr>
              <a:t>y</a:t>
            </a:r>
            <a:r>
              <a:rPr lang="en-GB" sz="2800" dirty="0" smtClean="0">
                <a:solidFill>
                  <a:srgbClr val="FFFF00"/>
                </a:solidFill>
              </a:rPr>
              <a:t>our sky</a:t>
            </a:r>
          </a:p>
          <a:p>
            <a:endParaRPr lang="en-GB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tting trai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68" y="357166"/>
            <a:ext cx="9135672" cy="6215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0694" y="5572140"/>
            <a:ext cx="3154101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Stars of Orion</a:t>
            </a:r>
          </a:p>
          <a:p>
            <a:r>
              <a:rPr lang="en-GB" sz="2800" dirty="0">
                <a:solidFill>
                  <a:srgbClr val="FFFF00"/>
                </a:solidFill>
              </a:rPr>
              <a:t>s</a:t>
            </a:r>
            <a:r>
              <a:rPr lang="en-GB" sz="2800" dirty="0" smtClean="0">
                <a:solidFill>
                  <a:srgbClr val="FFFF00"/>
                </a:solidFill>
              </a:rPr>
              <a:t>etting in the west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5530" y="2714620"/>
            <a:ext cx="70247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FF00"/>
                </a:solidFill>
              </a:rPr>
              <a:t>You can only see half of the</a:t>
            </a:r>
          </a:p>
          <a:p>
            <a:pPr algn="ctr"/>
            <a:r>
              <a:rPr lang="en-GB" sz="4000" b="1" dirty="0" smtClean="0">
                <a:solidFill>
                  <a:srgbClr val="FFFF00"/>
                </a:solidFill>
              </a:rPr>
              <a:t>Celestial Sphere at any one time</a:t>
            </a:r>
            <a:endParaRPr lang="en-GB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arth_apollo17_b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1643050"/>
            <a:ext cx="3820479" cy="3786214"/>
          </a:xfrm>
          <a:prstGeom prst="rect">
            <a:avLst/>
          </a:prstGeom>
        </p:spPr>
      </p:pic>
      <p:sp>
        <p:nvSpPr>
          <p:cNvPr id="4" name="Smiley Face 3"/>
          <p:cNvSpPr/>
          <p:nvPr/>
        </p:nvSpPr>
        <p:spPr>
          <a:xfrm>
            <a:off x="4286248" y="714356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142976" y="0"/>
            <a:ext cx="7429552" cy="685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643042" y="1571612"/>
            <a:ext cx="6500858" cy="5715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142976" y="3143248"/>
            <a:ext cx="7429552" cy="5715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 6 inv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Block Arc 2"/>
          <p:cNvSpPr/>
          <p:nvPr/>
        </p:nvSpPr>
        <p:spPr>
          <a:xfrm>
            <a:off x="2000232" y="857232"/>
            <a:ext cx="5286412" cy="5500726"/>
          </a:xfrm>
          <a:prstGeom prst="blockArc">
            <a:avLst>
              <a:gd name="adj1" fmla="val 10800000"/>
              <a:gd name="adj2" fmla="val 5283"/>
              <a:gd name="adj3" fmla="val 11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5852" y="285728"/>
            <a:ext cx="200026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85786" y="642918"/>
            <a:ext cx="2220929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Your meridian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 7 inv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75" y="0"/>
            <a:ext cx="9099425" cy="68917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357166"/>
            <a:ext cx="31614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Defining Altitude ‘a’</a:t>
            </a:r>
          </a:p>
          <a:p>
            <a:r>
              <a:rPr lang="en-GB" sz="2800" b="1" dirty="0">
                <a:solidFill>
                  <a:srgbClr val="FFFF00"/>
                </a:solidFill>
              </a:rPr>
              <a:t>a</a:t>
            </a:r>
            <a:r>
              <a:rPr lang="en-GB" sz="2800" b="1" dirty="0" smtClean="0">
                <a:solidFill>
                  <a:srgbClr val="FFFF00"/>
                </a:solidFill>
              </a:rPr>
              <a:t>nd Azimuth ‘A’</a:t>
            </a:r>
            <a:endParaRPr lang="en-GB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292" y="2357430"/>
            <a:ext cx="82110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FF00"/>
                </a:solidFill>
              </a:rPr>
              <a:t>A star attains its maximum altitude</a:t>
            </a:r>
          </a:p>
          <a:p>
            <a:pPr algn="ctr"/>
            <a:r>
              <a:rPr lang="en-GB" sz="4000" b="1" dirty="0">
                <a:solidFill>
                  <a:srgbClr val="FFFF00"/>
                </a:solidFill>
              </a:rPr>
              <a:t>w</a:t>
            </a:r>
            <a:r>
              <a:rPr lang="en-GB" sz="4000" b="1" dirty="0" smtClean="0">
                <a:solidFill>
                  <a:srgbClr val="FFFF00"/>
                </a:solidFill>
              </a:rPr>
              <a:t>hen it is crossing the meridian – this</a:t>
            </a:r>
          </a:p>
          <a:p>
            <a:pPr algn="ctr"/>
            <a:r>
              <a:rPr lang="en-GB" sz="4000" b="1" dirty="0">
                <a:solidFill>
                  <a:srgbClr val="FFFF00"/>
                </a:solidFill>
              </a:rPr>
              <a:t>i</a:t>
            </a:r>
            <a:r>
              <a:rPr lang="en-GB" sz="4000" b="1" dirty="0" smtClean="0">
                <a:solidFill>
                  <a:srgbClr val="FFFF00"/>
                </a:solidFill>
              </a:rPr>
              <a:t>s called</a:t>
            </a:r>
            <a:r>
              <a:rPr lang="en-GB" sz="4000" b="1" i="1" dirty="0" smtClean="0">
                <a:solidFill>
                  <a:srgbClr val="FFFF00"/>
                </a:solidFill>
              </a:rPr>
              <a:t> culmination </a:t>
            </a:r>
            <a:r>
              <a:rPr lang="en-GB" sz="4000" b="1" dirty="0" smtClean="0">
                <a:solidFill>
                  <a:srgbClr val="FFFF00"/>
                </a:solidFill>
              </a:rPr>
              <a:t>or southing</a:t>
            </a:r>
            <a:endParaRPr lang="en-GB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uthing trai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0"/>
            <a:ext cx="4286280" cy="559265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rot="10800000">
            <a:off x="0" y="635795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00562" y="6396335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S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4414" y="0"/>
            <a:ext cx="7572428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>
            <a:stCxn id="5" idx="0"/>
          </p:cNvCxnSpPr>
          <p:nvPr/>
        </p:nvCxnSpPr>
        <p:spPr>
          <a:xfrm rot="16200000" flipV="1">
            <a:off x="1456468" y="3186971"/>
            <a:ext cx="6396335" cy="22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15074" y="571480"/>
            <a:ext cx="2084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Culmination or</a:t>
            </a:r>
          </a:p>
          <a:p>
            <a:r>
              <a:rPr lang="en-GB" sz="2400" b="1" dirty="0" smtClean="0">
                <a:solidFill>
                  <a:srgbClr val="FFFF00"/>
                </a:solidFill>
              </a:rPr>
              <a:t>southing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 7 inv 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75" y="0"/>
            <a:ext cx="9099425" cy="6891759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2571736" y="1285860"/>
            <a:ext cx="357178" cy="357177"/>
          </a:xfrm>
          <a:prstGeom prst="star5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28596" y="1214422"/>
            <a:ext cx="2259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Star on meridian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(culmination)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 8 inv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4929198"/>
            <a:ext cx="271978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The altitude of </a:t>
            </a:r>
          </a:p>
          <a:p>
            <a:r>
              <a:rPr lang="en-GB" sz="2800" b="1" dirty="0">
                <a:solidFill>
                  <a:srgbClr val="FFFF00"/>
                </a:solidFill>
              </a:rPr>
              <a:t>t</a:t>
            </a:r>
            <a:r>
              <a:rPr lang="en-GB" sz="2800" b="1" dirty="0" smtClean="0">
                <a:solidFill>
                  <a:srgbClr val="FFFF00"/>
                </a:solidFill>
              </a:rPr>
              <a:t>he celestial pole</a:t>
            </a:r>
          </a:p>
          <a:p>
            <a:r>
              <a:rPr lang="en-GB" sz="2800" b="1" dirty="0">
                <a:solidFill>
                  <a:srgbClr val="FFFF00"/>
                </a:solidFill>
              </a:rPr>
              <a:t>i</a:t>
            </a:r>
            <a:r>
              <a:rPr lang="en-GB" sz="2800" b="1" dirty="0" smtClean="0">
                <a:solidFill>
                  <a:srgbClr val="FFFF00"/>
                </a:solidFill>
              </a:rPr>
              <a:t>s equal to</a:t>
            </a:r>
          </a:p>
          <a:p>
            <a:r>
              <a:rPr lang="en-GB" sz="2800" b="1" dirty="0">
                <a:solidFill>
                  <a:srgbClr val="FFFF00"/>
                </a:solidFill>
              </a:rPr>
              <a:t>y</a:t>
            </a:r>
            <a:r>
              <a:rPr lang="en-GB" sz="2800" b="1" dirty="0" smtClean="0">
                <a:solidFill>
                  <a:srgbClr val="FFFF00"/>
                </a:solidFill>
              </a:rPr>
              <a:t>our latitude</a:t>
            </a:r>
            <a:endParaRPr lang="en-GB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ll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85728"/>
            <a:ext cx="3145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www.stellarium.org</a:t>
            </a:r>
            <a:endParaRPr lang="en-GB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 9 inv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000628" y="3429000"/>
            <a:ext cx="914400" cy="94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36°.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5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3071810"/>
            <a:ext cx="1202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Plane of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horizon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6497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Salford:</a:t>
            </a:r>
          </a:p>
          <a:p>
            <a:r>
              <a:rPr lang="en-GB" sz="3200" b="1" dirty="0" smtClean="0">
                <a:solidFill>
                  <a:srgbClr val="FFFF00"/>
                </a:solidFill>
              </a:rPr>
              <a:t>Latitude 53°.5 North</a:t>
            </a:r>
            <a:endParaRPr lang="en-GB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 10 inv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3071810"/>
            <a:ext cx="1202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Plane of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horizon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6160" y="2571744"/>
            <a:ext cx="1707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Circumpolar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stars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irkumpolar_an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785794"/>
            <a:ext cx="5286412" cy="528641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rot="5400000" flipH="1">
            <a:off x="2000232" y="3500438"/>
            <a:ext cx="5286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00076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29124" y="6072206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N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785794"/>
            <a:ext cx="2517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Upper culmination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4572008"/>
            <a:ext cx="2503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Lower culmination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500042"/>
            <a:ext cx="5415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FFFF00"/>
                </a:solidFill>
              </a:rPr>
              <a:t>Equatorial Coordinates 1</a:t>
            </a:r>
            <a:endParaRPr lang="en-GB" sz="40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963" y="1928802"/>
            <a:ext cx="72358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</a:rPr>
              <a:t>Declination – ‘</a:t>
            </a:r>
            <a:r>
              <a:rPr lang="en-GB" sz="3600" b="1" dirty="0" smtClean="0">
                <a:solidFill>
                  <a:srgbClr val="FFFF00"/>
                </a:solidFill>
                <a:sym typeface="Symbol"/>
              </a:rPr>
              <a:t>’ </a:t>
            </a:r>
            <a:r>
              <a:rPr lang="en-GB" sz="2800" b="1" dirty="0" smtClean="0">
                <a:solidFill>
                  <a:srgbClr val="FFFF00"/>
                </a:solidFill>
                <a:sym typeface="Symbol"/>
              </a:rPr>
              <a:t>– Dec. An object’s angular</a:t>
            </a:r>
          </a:p>
          <a:p>
            <a:pPr algn="ctr"/>
            <a:r>
              <a:rPr lang="en-GB" sz="2800" b="1" dirty="0" smtClean="0">
                <a:solidFill>
                  <a:srgbClr val="FFFF00"/>
                </a:solidFill>
                <a:sym typeface="Symbol"/>
              </a:rPr>
              <a:t>distance north or south of the celestial equator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3357562"/>
            <a:ext cx="3747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Measured in °, ‘, “ of arc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4572008"/>
            <a:ext cx="40381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‘+’ – northerly declination</a:t>
            </a:r>
          </a:p>
          <a:p>
            <a:r>
              <a:rPr lang="en-GB" sz="2800" b="1" dirty="0" smtClean="0">
                <a:solidFill>
                  <a:srgbClr val="FFFF00"/>
                </a:solidFill>
              </a:rPr>
              <a:t>‘-’ – southerly declination</a:t>
            </a:r>
            <a:endParaRPr lang="en-GB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nterntriangl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7342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72132" y="285728"/>
            <a:ext cx="35718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Symbol" pitchFamily="18" charset="2"/>
              <a:buChar char="d"/>
            </a:pPr>
            <a:r>
              <a:rPr lang="en-GB" sz="3200" b="1" dirty="0" smtClean="0">
                <a:solidFill>
                  <a:srgbClr val="FFFF00"/>
                </a:solidFill>
                <a:sym typeface="Symbol"/>
              </a:rPr>
              <a:t> can tell us an object’s  maximum</a:t>
            </a:r>
          </a:p>
          <a:p>
            <a:pPr algn="ctr"/>
            <a:r>
              <a:rPr lang="en-GB" sz="3200" b="1" dirty="0" smtClean="0">
                <a:solidFill>
                  <a:srgbClr val="FFFF00"/>
                </a:solidFill>
                <a:sym typeface="Symbol"/>
              </a:rPr>
              <a:t>Altitude (or smallest zenith distance)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9256" y="2887682"/>
            <a:ext cx="3714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Example:</a:t>
            </a:r>
          </a:p>
          <a:p>
            <a:endParaRPr lang="en-GB" sz="2800" b="1" dirty="0" smtClean="0">
              <a:solidFill>
                <a:srgbClr val="FFFF00"/>
              </a:solidFill>
            </a:endParaRPr>
          </a:p>
          <a:p>
            <a:r>
              <a:rPr lang="en-GB" sz="2800" b="1" dirty="0" smtClean="0">
                <a:solidFill>
                  <a:srgbClr val="FFFF00"/>
                </a:solidFill>
              </a:rPr>
              <a:t>Sirius has a southerly declination of 16° 43’. </a:t>
            </a:r>
          </a:p>
          <a:p>
            <a:r>
              <a:rPr lang="en-GB" sz="2800" b="1" dirty="0" smtClean="0">
                <a:solidFill>
                  <a:srgbClr val="FFFF00"/>
                </a:solidFill>
              </a:rPr>
              <a:t>This means that its altitude at culmination in Salford is;</a:t>
            </a:r>
          </a:p>
          <a:p>
            <a:r>
              <a:rPr lang="en-GB" sz="2800" b="1" dirty="0" smtClean="0">
                <a:solidFill>
                  <a:srgbClr val="FFFF00"/>
                </a:solidFill>
              </a:rPr>
              <a:t>36° 30’ - 16° 43’ = 19° 47’.</a:t>
            </a:r>
            <a:endParaRPr lang="en-GB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5"/>
          <p:cNvSpPr>
            <a:spLocks noChangeShapeType="1"/>
          </p:cNvSpPr>
          <p:nvPr/>
        </p:nvSpPr>
        <p:spPr bwMode="auto">
          <a:xfrm flipH="1">
            <a:off x="2571750" y="642938"/>
            <a:ext cx="4143375" cy="55721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3" name="Oval 2"/>
          <p:cNvSpPr>
            <a:spLocks noChangeArrowheads="1"/>
          </p:cNvSpPr>
          <p:nvPr/>
        </p:nvSpPr>
        <p:spPr bwMode="auto">
          <a:xfrm>
            <a:off x="1981200" y="838200"/>
            <a:ext cx="5334000" cy="5233988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6661150" y="5000625"/>
            <a:ext cx="17917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Celestial Equator</a:t>
            </a:r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6500813" y="1071563"/>
            <a:ext cx="582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NCP</a:t>
            </a:r>
          </a:p>
        </p:txBody>
      </p:sp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7429520" y="3286124"/>
            <a:ext cx="336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1500166" y="3357562"/>
            <a:ext cx="2936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48" name="TextBox 15"/>
          <p:cNvSpPr txBox="1">
            <a:spLocks noChangeArrowheads="1"/>
          </p:cNvSpPr>
          <p:nvPr/>
        </p:nvSpPr>
        <p:spPr bwMode="auto">
          <a:xfrm>
            <a:off x="4143375" y="285750"/>
            <a:ext cx="7903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Zenith</a:t>
            </a:r>
          </a:p>
        </p:txBody>
      </p:sp>
      <p:cxnSp>
        <p:nvCxnSpPr>
          <p:cNvPr id="19" name="Straight Connector 18"/>
          <p:cNvCxnSpPr>
            <a:stCxn id="10243" idx="2"/>
            <a:endCxn id="10243" idx="6"/>
          </p:cNvCxnSpPr>
          <p:nvPr/>
        </p:nvCxnSpPr>
        <p:spPr>
          <a:xfrm rot="10800000" flipH="1">
            <a:off x="1981200" y="3455988"/>
            <a:ext cx="533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00313" y="1928813"/>
            <a:ext cx="4286250" cy="30718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3302794" y="2126457"/>
            <a:ext cx="26812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2" name="TextBox 34"/>
          <p:cNvSpPr txBox="1">
            <a:spLocks noChangeArrowheads="1"/>
          </p:cNvSpPr>
          <p:nvPr/>
        </p:nvSpPr>
        <p:spPr bwMode="auto">
          <a:xfrm>
            <a:off x="4786313" y="3143250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53°.5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1928794" y="2357430"/>
            <a:ext cx="357178" cy="357177"/>
          </a:xfrm>
          <a:prstGeom prst="star5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 rot="10800000">
            <a:off x="2143108" y="2571744"/>
            <a:ext cx="2428892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143240" y="2714620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FF00"/>
                </a:solidFill>
              </a:rPr>
              <a:t>16° 43’</a:t>
            </a:r>
            <a:endParaRPr lang="en-GB" sz="12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57488" y="3071810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FF00"/>
                </a:solidFill>
              </a:rPr>
              <a:t>19° 47’</a:t>
            </a:r>
            <a:endParaRPr lang="en-GB" sz="1200" dirty="0">
              <a:solidFill>
                <a:srgbClr val="FFFF00"/>
              </a:solidFill>
            </a:endParaRP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1214414" y="1928802"/>
            <a:ext cx="7024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Sirius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/>
      <p:bldP spid="32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nut 5"/>
          <p:cNvSpPr/>
          <p:nvPr/>
        </p:nvSpPr>
        <p:spPr>
          <a:xfrm>
            <a:off x="642910" y="1643050"/>
            <a:ext cx="7715304" cy="7500990"/>
          </a:xfrm>
          <a:prstGeom prst="donu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3143252" y="2071666"/>
            <a:ext cx="2857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43438" y="2143116"/>
            <a:ext cx="3786214" cy="1357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857224" y="3500438"/>
            <a:ext cx="76438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>
          <a:xfrm>
            <a:off x="8429652" y="1785926"/>
            <a:ext cx="357178" cy="357177"/>
          </a:xfrm>
          <a:prstGeom prst="star5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>
            <a:off x="4357686" y="0"/>
            <a:ext cx="357178" cy="357177"/>
          </a:xfrm>
          <a:prstGeom prst="star5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maumi-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662691">
            <a:off x="2817418" y="-107179"/>
            <a:ext cx="3167264" cy="3571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0034" y="3357562"/>
            <a:ext cx="8215370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sz="3200" b="1" dirty="0" smtClean="0">
              <a:solidFill>
                <a:srgbClr val="FFFF00"/>
              </a:solidFill>
            </a:endParaRPr>
          </a:p>
          <a:p>
            <a:endParaRPr lang="en-GB" sz="3200" b="1" dirty="0">
              <a:solidFill>
                <a:srgbClr val="FFFF00"/>
              </a:solidFill>
            </a:endParaRPr>
          </a:p>
          <a:p>
            <a:r>
              <a:rPr lang="en-GB" sz="3200" b="1" dirty="0" smtClean="0">
                <a:solidFill>
                  <a:srgbClr val="FFFF00"/>
                </a:solidFill>
              </a:rPr>
              <a:t>For </a:t>
            </a:r>
            <a:r>
              <a:rPr lang="en-GB" sz="3200" b="1" dirty="0">
                <a:solidFill>
                  <a:srgbClr val="FFFF00"/>
                </a:solidFill>
              </a:rPr>
              <a:t>the star Mizar in the Plough, </a:t>
            </a:r>
            <a:r>
              <a:rPr lang="en-GB" sz="3200" b="1" dirty="0">
                <a:solidFill>
                  <a:srgbClr val="FFFF00"/>
                </a:solidFill>
                <a:sym typeface="Symbol"/>
              </a:rPr>
              <a:t></a:t>
            </a:r>
            <a:r>
              <a:rPr lang="en-GB" sz="3200" b="1" dirty="0">
                <a:solidFill>
                  <a:srgbClr val="FFFF00"/>
                </a:solidFill>
              </a:rPr>
              <a:t> = 54° 56’:</a:t>
            </a:r>
          </a:p>
          <a:p>
            <a:r>
              <a:rPr lang="en-GB" sz="3200" b="1" dirty="0">
                <a:solidFill>
                  <a:srgbClr val="FFFF00"/>
                </a:solidFill>
              </a:rPr>
              <a:t>So </a:t>
            </a:r>
            <a:r>
              <a:rPr lang="en-GB" sz="3200" b="1" dirty="0" smtClean="0">
                <a:solidFill>
                  <a:srgbClr val="FFFF00"/>
                </a:solidFill>
              </a:rPr>
              <a:t>‘a’ </a:t>
            </a:r>
            <a:r>
              <a:rPr lang="en-GB" sz="3200" b="1" dirty="0">
                <a:solidFill>
                  <a:srgbClr val="FFFF00"/>
                </a:solidFill>
              </a:rPr>
              <a:t>at (upper culmination) = 36° 30’ + 54° 56’ = 91° 26’ – a little to the north of the </a:t>
            </a:r>
            <a:r>
              <a:rPr lang="en-GB" sz="3200" b="1" dirty="0" smtClean="0">
                <a:solidFill>
                  <a:srgbClr val="FFFF00"/>
                </a:solidFill>
              </a:rPr>
              <a:t>zenith</a:t>
            </a:r>
            <a:endParaRPr lang="en-GB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5"/>
          <p:cNvSpPr>
            <a:spLocks noChangeShapeType="1"/>
          </p:cNvSpPr>
          <p:nvPr/>
        </p:nvSpPr>
        <p:spPr bwMode="auto">
          <a:xfrm flipH="1">
            <a:off x="2571750" y="642938"/>
            <a:ext cx="4143375" cy="55721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243" name="Oval 2"/>
          <p:cNvSpPr>
            <a:spLocks noChangeArrowheads="1"/>
          </p:cNvSpPr>
          <p:nvPr/>
        </p:nvSpPr>
        <p:spPr bwMode="auto">
          <a:xfrm>
            <a:off x="1981200" y="838200"/>
            <a:ext cx="5334000" cy="5233988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6661150" y="5000625"/>
            <a:ext cx="17917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Celestial Equator</a:t>
            </a:r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6500813" y="1071563"/>
            <a:ext cx="582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NCP</a:t>
            </a:r>
          </a:p>
        </p:txBody>
      </p:sp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7429520" y="3286124"/>
            <a:ext cx="336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1500166" y="3357562"/>
            <a:ext cx="2936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48" name="TextBox 15"/>
          <p:cNvSpPr txBox="1">
            <a:spLocks noChangeArrowheads="1"/>
          </p:cNvSpPr>
          <p:nvPr/>
        </p:nvSpPr>
        <p:spPr bwMode="auto">
          <a:xfrm>
            <a:off x="4143375" y="285750"/>
            <a:ext cx="7903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Zenith</a:t>
            </a:r>
          </a:p>
        </p:txBody>
      </p:sp>
      <p:cxnSp>
        <p:nvCxnSpPr>
          <p:cNvPr id="19" name="Straight Connector 18"/>
          <p:cNvCxnSpPr>
            <a:stCxn id="10243" idx="2"/>
            <a:endCxn id="10243" idx="6"/>
          </p:cNvCxnSpPr>
          <p:nvPr/>
        </p:nvCxnSpPr>
        <p:spPr>
          <a:xfrm rot="10800000" flipH="1">
            <a:off x="1981200" y="3455988"/>
            <a:ext cx="533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00313" y="1928813"/>
            <a:ext cx="4286250" cy="30718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3302794" y="2126457"/>
            <a:ext cx="26812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2" name="TextBox 34"/>
          <p:cNvSpPr txBox="1">
            <a:spLocks noChangeArrowheads="1"/>
          </p:cNvSpPr>
          <p:nvPr/>
        </p:nvSpPr>
        <p:spPr bwMode="auto">
          <a:xfrm>
            <a:off x="4786313" y="3143250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53°.5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4643438" y="642918"/>
            <a:ext cx="357178" cy="357177"/>
          </a:xfrm>
          <a:prstGeom prst="star5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 rot="5400000" flipH="1" flipV="1">
            <a:off x="3428992" y="2071678"/>
            <a:ext cx="2571768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000496" y="2643182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FF00"/>
                </a:solidFill>
              </a:rPr>
              <a:t>54° 56’</a:t>
            </a:r>
            <a:endParaRPr lang="en-GB" sz="12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43240" y="2571744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FF00"/>
                </a:solidFill>
              </a:rPr>
              <a:t>91° 26’</a:t>
            </a:r>
            <a:endParaRPr lang="en-GB" sz="1200" dirty="0">
              <a:solidFill>
                <a:srgbClr val="FFFF00"/>
              </a:solidFill>
            </a:endParaRPr>
          </a:p>
        </p:txBody>
      </p:sp>
      <p:sp>
        <p:nvSpPr>
          <p:cNvPr id="23" name="Arc 22"/>
          <p:cNvSpPr/>
          <p:nvPr/>
        </p:nvSpPr>
        <p:spPr>
          <a:xfrm rot="15702790">
            <a:off x="4338065" y="1870453"/>
            <a:ext cx="682184" cy="1759770"/>
          </a:xfrm>
          <a:prstGeom prst="arc">
            <a:avLst>
              <a:gd name="adj1" fmla="val 16200000"/>
              <a:gd name="adj2" fmla="val 6310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 rot="15702790">
            <a:off x="3299163" y="1462689"/>
            <a:ext cx="2514029" cy="3510626"/>
          </a:xfrm>
          <a:prstGeom prst="arc">
            <a:avLst>
              <a:gd name="adj1" fmla="val 16200000"/>
              <a:gd name="adj2" fmla="val 9073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5072066" y="428604"/>
            <a:ext cx="726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Mizar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43240" y="6334780"/>
            <a:ext cx="3127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Lower culmination?</a:t>
            </a:r>
            <a:endParaRPr lang="en-GB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/>
      <p:bldP spid="32" grpId="0"/>
      <p:bldP spid="23" grpId="0" animBg="1"/>
      <p:bldP spid="24" grpId="0" animBg="1"/>
      <p:bldP spid="25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428604"/>
            <a:ext cx="4368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Equatorial Coordinates 2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0854" y="1928802"/>
            <a:ext cx="61661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</a:rPr>
              <a:t>Right Ascension – ‘</a:t>
            </a:r>
            <a:r>
              <a:rPr lang="en-GB" sz="3600" b="1" dirty="0">
                <a:solidFill>
                  <a:srgbClr val="FFFF00"/>
                </a:solidFill>
                <a:sym typeface="Symbol"/>
              </a:rPr>
              <a:t></a:t>
            </a:r>
            <a:r>
              <a:rPr lang="en-GB" sz="3600" b="1" dirty="0" smtClean="0">
                <a:solidFill>
                  <a:srgbClr val="FFFF00"/>
                </a:solidFill>
                <a:sym typeface="Symbol"/>
              </a:rPr>
              <a:t>’ </a:t>
            </a:r>
            <a:r>
              <a:rPr lang="en-GB" sz="2800" b="1" dirty="0" smtClean="0">
                <a:solidFill>
                  <a:srgbClr val="FFFF00"/>
                </a:solidFill>
                <a:sym typeface="Symbol"/>
              </a:rPr>
              <a:t>– R.A.</a:t>
            </a:r>
          </a:p>
          <a:p>
            <a:pPr algn="ctr"/>
            <a:r>
              <a:rPr lang="en-GB" sz="2800" b="1" dirty="0" smtClean="0">
                <a:solidFill>
                  <a:srgbClr val="FFFF00"/>
                </a:solidFill>
                <a:sym typeface="Symbol"/>
              </a:rPr>
              <a:t>Equivalent to terrestrial longitude BUT…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3357562"/>
            <a:ext cx="32860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b="1" dirty="0" smtClean="0">
                <a:solidFill>
                  <a:srgbClr val="FFFF00"/>
                </a:solidFill>
              </a:rPr>
              <a:t>Measured in Hours h</a:t>
            </a:r>
          </a:p>
          <a:p>
            <a:pPr algn="r"/>
            <a:r>
              <a:rPr lang="en-GB" sz="2800" b="1" dirty="0" smtClean="0">
                <a:solidFill>
                  <a:srgbClr val="FFFF00"/>
                </a:solidFill>
              </a:rPr>
              <a:t>Minutes m</a:t>
            </a:r>
          </a:p>
          <a:p>
            <a:pPr algn="r"/>
            <a:r>
              <a:rPr lang="en-GB" sz="2800" b="1" dirty="0" smtClean="0">
                <a:solidFill>
                  <a:srgbClr val="FFFF00"/>
                </a:solidFill>
              </a:rPr>
              <a:t>Seconds s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5000636"/>
            <a:ext cx="44291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</a:rPr>
              <a:t>o</a:t>
            </a:r>
            <a:r>
              <a:rPr lang="en-GB" sz="2800" b="1" dirty="0" smtClean="0">
                <a:solidFill>
                  <a:srgbClr val="FFFF00"/>
                </a:solidFill>
              </a:rPr>
              <a:t>f time measured eastwards</a:t>
            </a:r>
          </a:p>
          <a:p>
            <a:r>
              <a:rPr lang="en-GB" sz="2800" b="1" dirty="0">
                <a:solidFill>
                  <a:srgbClr val="FFFF00"/>
                </a:solidFill>
              </a:rPr>
              <a:t>a</a:t>
            </a:r>
            <a:r>
              <a:rPr lang="en-GB" sz="2800" b="1" dirty="0" smtClean="0">
                <a:solidFill>
                  <a:srgbClr val="FFFF00"/>
                </a:solidFill>
              </a:rPr>
              <a:t>round the celestial equator</a:t>
            </a:r>
            <a:endParaRPr lang="en-GB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riushb_jcc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928670"/>
            <a:ext cx="4486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FFFF00"/>
                </a:solidFill>
              </a:rPr>
              <a:t>The Celestial Sphere</a:t>
            </a:r>
            <a:endParaRPr lang="en-GB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 rot="10800000">
            <a:off x="428596" y="1285860"/>
            <a:ext cx="5500726" cy="914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714612" y="1285860"/>
            <a:ext cx="8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FFFF00"/>
                </a:solidFill>
                <a:sym typeface="Wingdings"/>
              </a:rPr>
              <a:t></a:t>
            </a:r>
            <a:endParaRPr lang="en-GB" sz="5400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43570" y="1500174"/>
            <a:ext cx="428628" cy="35719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5322099" y="1393017"/>
            <a:ext cx="1143008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4357686" y="1071546"/>
            <a:ext cx="64294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15140" y="928670"/>
            <a:ext cx="18159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Earth’s orbit</a:t>
            </a:r>
          </a:p>
          <a:p>
            <a:r>
              <a:rPr lang="en-GB" sz="2400" b="1" dirty="0">
                <a:solidFill>
                  <a:srgbClr val="FFFF00"/>
                </a:solidFill>
              </a:rPr>
              <a:t>a</a:t>
            </a:r>
            <a:r>
              <a:rPr lang="en-GB" sz="2400" b="1" dirty="0" smtClean="0">
                <a:solidFill>
                  <a:srgbClr val="FFFF00"/>
                </a:solidFill>
              </a:rPr>
              <a:t>s seen from</a:t>
            </a:r>
          </a:p>
          <a:p>
            <a:r>
              <a:rPr lang="en-GB" sz="2400" b="1" dirty="0">
                <a:solidFill>
                  <a:srgbClr val="FFFF00"/>
                </a:solidFill>
              </a:rPr>
              <a:t>t</a:t>
            </a:r>
            <a:r>
              <a:rPr lang="en-GB" sz="2400" b="1" dirty="0" smtClean="0">
                <a:solidFill>
                  <a:srgbClr val="FFFF00"/>
                </a:solidFill>
              </a:rPr>
              <a:t>he Sun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0034" y="4500570"/>
            <a:ext cx="5500726" cy="914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14348" y="4786322"/>
            <a:ext cx="8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FFFF00"/>
                </a:solidFill>
                <a:sym typeface="Wingdings"/>
              </a:rPr>
              <a:t></a:t>
            </a:r>
            <a:endParaRPr lang="en-GB" sz="5400" dirty="0">
              <a:solidFill>
                <a:srgbClr val="FFFF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428728" y="5572140"/>
            <a:ext cx="71438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678893" y="4679165"/>
            <a:ext cx="1143008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071802" y="4786322"/>
            <a:ext cx="428628" cy="35719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786578" y="4214818"/>
            <a:ext cx="21503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Sun’s  apparent</a:t>
            </a:r>
          </a:p>
          <a:p>
            <a:r>
              <a:rPr lang="en-GB" sz="2400" b="1" dirty="0">
                <a:solidFill>
                  <a:srgbClr val="FFFF00"/>
                </a:solidFill>
              </a:rPr>
              <a:t>o</a:t>
            </a:r>
            <a:r>
              <a:rPr lang="en-GB" sz="2400" b="1" dirty="0" smtClean="0">
                <a:solidFill>
                  <a:srgbClr val="FFFF00"/>
                </a:solidFill>
              </a:rPr>
              <a:t>rbit as seen</a:t>
            </a:r>
          </a:p>
          <a:p>
            <a:r>
              <a:rPr lang="en-GB" sz="2400" b="1" dirty="0" smtClean="0">
                <a:solidFill>
                  <a:srgbClr val="FFFF00"/>
                </a:solidFill>
              </a:rPr>
              <a:t> from the Earth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596" y="285728"/>
            <a:ext cx="2109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The Ecliptic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 rot="1097378">
            <a:off x="421746" y="4373985"/>
            <a:ext cx="5579822" cy="914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214414" y="3500438"/>
            <a:ext cx="2338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Celestial Equator</a:t>
            </a:r>
          </a:p>
        </p:txBody>
      </p:sp>
      <p:sp>
        <p:nvSpPr>
          <p:cNvPr id="24" name="Oval 23"/>
          <p:cNvSpPr/>
          <p:nvPr/>
        </p:nvSpPr>
        <p:spPr>
          <a:xfrm>
            <a:off x="428596" y="1928802"/>
            <a:ext cx="5643602" cy="535785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 animBg="1"/>
      <p:bldP spid="14" grpId="0"/>
      <p:bldP spid="15" grpId="0" animBg="1"/>
      <p:bldP spid="16" grpId="0"/>
      <p:bldP spid="21" grpId="0" animBg="1"/>
      <p:bldP spid="22" grpId="0"/>
      <p:bldP spid="23" grpId="0"/>
      <p:bldP spid="18" grpId="1" animBg="1"/>
      <p:bldP spid="19" grpId="0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 12 inv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73" y="0"/>
            <a:ext cx="9028254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22898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Defining Right</a:t>
            </a:r>
          </a:p>
          <a:p>
            <a:r>
              <a:rPr lang="en-GB" sz="2800" b="1" dirty="0" smtClean="0">
                <a:solidFill>
                  <a:srgbClr val="FFFF00"/>
                </a:solidFill>
              </a:rPr>
              <a:t>Ascension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4" name="Arc 3"/>
          <p:cNvSpPr/>
          <p:nvPr/>
        </p:nvSpPr>
        <p:spPr>
          <a:xfrm rot="16200000">
            <a:off x="2474008" y="3383852"/>
            <a:ext cx="616960" cy="56438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71736" y="3357562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  <a:sym typeface="Symbol"/>
              </a:rPr>
              <a:t>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rnal equinox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5683"/>
            <a:ext cx="9144000" cy="56623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15404" y="2643182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FF00"/>
                </a:solidFill>
              </a:rPr>
              <a:t>0°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5429264"/>
            <a:ext cx="452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FF00"/>
                </a:solidFill>
              </a:rPr>
              <a:t>0h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428604"/>
            <a:ext cx="4688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The First Point of Aries </a:t>
            </a:r>
            <a:r>
              <a:rPr lang="en-GB" sz="3200" b="1" dirty="0" smtClean="0">
                <a:solidFill>
                  <a:srgbClr val="FFFF00"/>
                </a:solidFill>
                <a:sym typeface="Wingdings"/>
              </a:rPr>
              <a:t></a:t>
            </a:r>
            <a:r>
              <a:rPr lang="en-GB" sz="3200" b="1" dirty="0" smtClean="0">
                <a:solidFill>
                  <a:srgbClr val="FFFF00"/>
                </a:solidFill>
              </a:rPr>
              <a:t> </a:t>
            </a:r>
            <a:endParaRPr lang="en-GB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428604"/>
            <a:ext cx="5214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A star chart showing arcs of R.A. &amp; Dec.</a:t>
            </a:r>
            <a:endParaRPr lang="en-GB" sz="2400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star chart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000108"/>
            <a:ext cx="4148732" cy="5857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00166" y="428604"/>
            <a:ext cx="6143668" cy="5715040"/>
          </a:xfrm>
          <a:prstGeom prst="ellipse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spinear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01081">
            <a:off x="4035382" y="2463756"/>
            <a:ext cx="1219200" cy="1219200"/>
          </a:xfrm>
          <a:prstGeom prst="rect">
            <a:avLst/>
          </a:prstGeom>
        </p:spPr>
      </p:pic>
      <p:cxnSp>
        <p:nvCxnSpPr>
          <p:cNvPr id="5" name="Straight Connector 4"/>
          <p:cNvCxnSpPr>
            <a:stCxn id="2" idx="0"/>
          </p:cNvCxnSpPr>
          <p:nvPr/>
        </p:nvCxnSpPr>
        <p:spPr>
          <a:xfrm flipV="1">
            <a:off x="5112086" y="714356"/>
            <a:ext cx="1888806" cy="19673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 flipV="1">
            <a:off x="2143108" y="3500438"/>
            <a:ext cx="2106208" cy="21785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43768" y="285728"/>
            <a:ext cx="1602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FF00"/>
                </a:solidFill>
              </a:rPr>
              <a:t>North</a:t>
            </a:r>
          </a:p>
          <a:p>
            <a:r>
              <a:rPr lang="en-GB" sz="2000" b="1" dirty="0" smtClean="0">
                <a:solidFill>
                  <a:srgbClr val="FFFF00"/>
                </a:solidFill>
              </a:rPr>
              <a:t>Celestial Pole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3042" y="5786454"/>
            <a:ext cx="1602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FF00"/>
                </a:solidFill>
              </a:rPr>
              <a:t>South</a:t>
            </a:r>
          </a:p>
          <a:p>
            <a:r>
              <a:rPr lang="en-GB" sz="2000" b="1" dirty="0" smtClean="0">
                <a:solidFill>
                  <a:srgbClr val="FFFF00"/>
                </a:solidFill>
              </a:rPr>
              <a:t>Celestial Pole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2466854">
            <a:off x="4170125" y="2805711"/>
            <a:ext cx="1116439" cy="5000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 rot="2466854">
            <a:off x="1573078" y="2455203"/>
            <a:ext cx="5944867" cy="17332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urved Left Arrow 12"/>
          <p:cNvSpPr/>
          <p:nvPr/>
        </p:nvSpPr>
        <p:spPr>
          <a:xfrm rot="12974366">
            <a:off x="1095182" y="-169809"/>
            <a:ext cx="1000132" cy="18573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522010">
            <a:off x="2408116" y="3957742"/>
            <a:ext cx="2633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Celestial Equator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 animBg="1"/>
      <p:bldP spid="11" grpId="0" animBg="1"/>
      <p:bldP spid="13" grpId="0" animBg="1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uthing trai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0"/>
            <a:ext cx="4286280" cy="559265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rot="10800000">
            <a:off x="0" y="635795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00562" y="6396335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S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4414" y="0"/>
            <a:ext cx="7572428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>
            <a:stCxn id="5" idx="0"/>
          </p:cNvCxnSpPr>
          <p:nvPr/>
        </p:nvCxnSpPr>
        <p:spPr>
          <a:xfrm rot="16200000" flipV="1">
            <a:off x="1456468" y="3186971"/>
            <a:ext cx="6396335" cy="22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0"/>
            <a:ext cx="38652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</a:rPr>
              <a:t>Local Sidereal Time</a:t>
            </a:r>
          </a:p>
          <a:p>
            <a:pPr algn="ctr"/>
            <a:r>
              <a:rPr lang="en-GB" sz="3600" b="1" dirty="0" smtClean="0">
                <a:solidFill>
                  <a:srgbClr val="FFFF00"/>
                </a:solidFill>
              </a:rPr>
              <a:t>(LST)</a:t>
            </a:r>
          </a:p>
          <a:p>
            <a:r>
              <a:rPr lang="en-GB" sz="2400" b="1" dirty="0" smtClean="0">
                <a:solidFill>
                  <a:srgbClr val="FFFF00"/>
                </a:solidFill>
              </a:rPr>
              <a:t>Value of R.A.</a:t>
            </a:r>
          </a:p>
          <a:p>
            <a:r>
              <a:rPr lang="en-GB" sz="2400" b="1" dirty="0">
                <a:solidFill>
                  <a:srgbClr val="FFFF00"/>
                </a:solidFill>
              </a:rPr>
              <a:t>c</a:t>
            </a:r>
            <a:r>
              <a:rPr lang="en-GB" sz="2400" b="1" dirty="0" smtClean="0">
                <a:solidFill>
                  <a:srgbClr val="FFFF00"/>
                </a:solidFill>
              </a:rPr>
              <a:t>rossing your</a:t>
            </a:r>
          </a:p>
          <a:p>
            <a:r>
              <a:rPr lang="en-GB" sz="2400" b="1" dirty="0" smtClean="0">
                <a:solidFill>
                  <a:srgbClr val="FFFF00"/>
                </a:solidFill>
              </a:rPr>
              <a:t>meridian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3286124"/>
            <a:ext cx="2146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Betelgeuse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R.A. =  05h 55m</a:t>
            </a:r>
            <a:endParaRPr lang="en-GB" sz="2400" dirty="0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4714876" y="1643050"/>
            <a:ext cx="2714644" cy="164307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00958" y="3071810"/>
            <a:ext cx="12827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LST =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05h 55m</a:t>
            </a:r>
          </a:p>
          <a:p>
            <a:r>
              <a:rPr lang="en-GB" sz="2400" dirty="0">
                <a:solidFill>
                  <a:srgbClr val="FFFF00"/>
                </a:solidFill>
              </a:rPr>
              <a:t>a</a:t>
            </a:r>
            <a:r>
              <a:rPr lang="en-GB" sz="2400" dirty="0" smtClean="0">
                <a:solidFill>
                  <a:srgbClr val="FFFF00"/>
                </a:solidFill>
              </a:rPr>
              <a:t>t this 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instant</a:t>
            </a:r>
            <a:endParaRPr lang="en-GB" sz="2400" dirty="0">
              <a:solidFill>
                <a:srgbClr val="FFFF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142976" y="1643050"/>
            <a:ext cx="2357454" cy="150019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me Meridi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57166"/>
            <a:ext cx="3227832" cy="6208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9124" y="857232"/>
            <a:ext cx="389433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The Greenwich meridian</a:t>
            </a:r>
          </a:p>
          <a:p>
            <a:r>
              <a:rPr lang="en-GB" sz="2800" b="1" dirty="0" smtClean="0">
                <a:solidFill>
                  <a:srgbClr val="FFFF00"/>
                </a:solidFill>
              </a:rPr>
              <a:t>Longitude 0°</a:t>
            </a:r>
          </a:p>
          <a:p>
            <a:endParaRPr lang="en-GB" sz="2800" b="1" dirty="0" smtClean="0">
              <a:solidFill>
                <a:srgbClr val="FFFF00"/>
              </a:solidFill>
            </a:endParaRPr>
          </a:p>
          <a:p>
            <a:r>
              <a:rPr lang="en-GB" sz="2800" b="1" dirty="0" smtClean="0">
                <a:solidFill>
                  <a:srgbClr val="FFFF00"/>
                </a:solidFill>
              </a:rPr>
              <a:t>Here LST </a:t>
            </a:r>
            <a:r>
              <a:rPr lang="en-GB" sz="2800" b="1" dirty="0" smtClean="0">
                <a:solidFill>
                  <a:srgbClr val="FFFF00"/>
                </a:solidFill>
                <a:sym typeface="Symbol"/>
              </a:rPr>
              <a:t> GST</a:t>
            </a:r>
          </a:p>
          <a:p>
            <a:r>
              <a:rPr lang="en-GB" sz="2800" b="1" dirty="0" smtClean="0">
                <a:solidFill>
                  <a:srgbClr val="FFFF00"/>
                </a:solidFill>
                <a:sym typeface="Symbol"/>
              </a:rPr>
              <a:t>Greenwich Sidereal Time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3714752"/>
            <a:ext cx="247593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R.A. 24h </a:t>
            </a:r>
            <a:r>
              <a:rPr lang="en-GB" sz="2800" b="1" dirty="0" smtClean="0">
                <a:solidFill>
                  <a:srgbClr val="FFFF00"/>
                </a:solidFill>
                <a:sym typeface="Symbol"/>
              </a:rPr>
              <a:t> 360°</a:t>
            </a:r>
          </a:p>
          <a:p>
            <a:r>
              <a:rPr lang="en-GB" sz="2800" b="1" dirty="0" smtClean="0">
                <a:solidFill>
                  <a:srgbClr val="FFFF00"/>
                </a:solidFill>
                <a:sym typeface="Symbol"/>
              </a:rPr>
              <a:t>           1h    15°</a:t>
            </a:r>
          </a:p>
          <a:p>
            <a:r>
              <a:rPr lang="en-GB" sz="2800" b="1" dirty="0" smtClean="0">
                <a:solidFill>
                  <a:srgbClr val="FFFF00"/>
                </a:solidFill>
                <a:sym typeface="Symbol"/>
              </a:rPr>
              <a:t>Or       1°    4m</a:t>
            </a:r>
          </a:p>
          <a:p>
            <a:endParaRPr lang="en-GB" sz="2800" b="1" dirty="0" smtClean="0">
              <a:solidFill>
                <a:srgbClr val="FFFF00"/>
              </a:solidFill>
              <a:sym typeface="Symbol"/>
            </a:endParaRPr>
          </a:p>
          <a:p>
            <a:endParaRPr lang="en-GB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3382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FFFF00"/>
                </a:solidFill>
              </a:rPr>
              <a:t>GST </a:t>
            </a:r>
            <a:r>
              <a:rPr lang="en-GB" sz="4400" b="1" dirty="0" err="1" smtClean="0">
                <a:solidFill>
                  <a:srgbClr val="FFFF00"/>
                </a:solidFill>
              </a:rPr>
              <a:t>vs</a:t>
            </a:r>
            <a:r>
              <a:rPr lang="en-GB" sz="4400" b="1" dirty="0" smtClean="0">
                <a:solidFill>
                  <a:srgbClr val="FFFF00"/>
                </a:solidFill>
              </a:rPr>
              <a:t> LST for longitude </a:t>
            </a:r>
            <a:r>
              <a:rPr lang="en-GB" sz="4400" b="1" dirty="0" smtClean="0">
                <a:solidFill>
                  <a:srgbClr val="FFFF00"/>
                </a:solidFill>
                <a:latin typeface="Script MT Bold"/>
              </a:rPr>
              <a:t>l</a:t>
            </a:r>
            <a:r>
              <a:rPr lang="en-GB" sz="4400" b="1" dirty="0" smtClean="0">
                <a:solidFill>
                  <a:srgbClr val="FFFF00"/>
                </a:solidFill>
              </a:rPr>
              <a:t> </a:t>
            </a:r>
            <a:endParaRPr lang="en-GB" sz="44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3286124"/>
            <a:ext cx="833080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 smtClean="0">
                <a:solidFill>
                  <a:srgbClr val="FFFF00"/>
                </a:solidFill>
              </a:rPr>
              <a:t>Eg</a:t>
            </a:r>
            <a:r>
              <a:rPr lang="en-GB" sz="2800" b="1" dirty="0" smtClean="0">
                <a:solidFill>
                  <a:srgbClr val="FFFF00"/>
                </a:solidFill>
              </a:rPr>
              <a:t>. Salford – longitude  </a:t>
            </a:r>
            <a:r>
              <a:rPr lang="en-GB" sz="2800" b="1" dirty="0" smtClean="0">
                <a:solidFill>
                  <a:srgbClr val="FFFF00"/>
                </a:solidFill>
                <a:latin typeface="Script MT Bold"/>
              </a:rPr>
              <a:t>l</a:t>
            </a:r>
            <a:r>
              <a:rPr lang="en-GB" sz="2800" b="1" dirty="0" smtClean="0">
                <a:solidFill>
                  <a:srgbClr val="FFFF00"/>
                </a:solidFill>
              </a:rPr>
              <a:t> = 2°.29 west</a:t>
            </a:r>
          </a:p>
          <a:p>
            <a:r>
              <a:rPr lang="en-GB" sz="2800" b="1" dirty="0" smtClean="0">
                <a:solidFill>
                  <a:srgbClr val="FFFF00"/>
                </a:solidFill>
              </a:rPr>
              <a:t>                                             </a:t>
            </a:r>
            <a:r>
              <a:rPr lang="en-GB" sz="2800" b="1" dirty="0" smtClean="0">
                <a:solidFill>
                  <a:srgbClr val="FFFF00"/>
                </a:solidFill>
                <a:sym typeface="Symbol"/>
              </a:rPr>
              <a:t> 2°.29 × 4m = 9.16m</a:t>
            </a:r>
          </a:p>
          <a:p>
            <a:r>
              <a:rPr lang="en-GB" sz="2800" b="1" dirty="0" smtClean="0">
                <a:solidFill>
                  <a:srgbClr val="FFFF00"/>
                </a:solidFill>
                <a:sym typeface="Symbol"/>
              </a:rPr>
              <a:t>                                             = 9m 10s</a:t>
            </a:r>
          </a:p>
          <a:p>
            <a:r>
              <a:rPr lang="en-GB" sz="2800" b="1" dirty="0" smtClean="0">
                <a:solidFill>
                  <a:srgbClr val="FFFF00"/>
                </a:solidFill>
                <a:sym typeface="Symbol"/>
              </a:rPr>
              <a:t>GST = 05h 55m – Betelgeuse on meridian at Greenwich</a:t>
            </a:r>
          </a:p>
          <a:p>
            <a:r>
              <a:rPr lang="en-GB" sz="2800" b="1" dirty="0" smtClean="0">
                <a:solidFill>
                  <a:srgbClr val="FFFF00"/>
                </a:solidFill>
                <a:sym typeface="Symbol"/>
              </a:rPr>
              <a:t>LST (Salford ) = 05h 55m – 9m 10s = 05h 45m 50s</a:t>
            </a:r>
          </a:p>
          <a:p>
            <a:endParaRPr lang="en-GB" sz="2800" b="1" dirty="0" smtClean="0">
              <a:solidFill>
                <a:srgbClr val="FFFF00"/>
              </a:solidFill>
              <a:sym typeface="Symbol"/>
            </a:endParaRPr>
          </a:p>
          <a:p>
            <a:r>
              <a:rPr lang="en-GB" sz="2800" b="1" dirty="0" smtClean="0">
                <a:solidFill>
                  <a:srgbClr val="FFFF00"/>
                </a:solidFill>
                <a:sym typeface="Symbol"/>
              </a:rPr>
              <a:t>Betelgeuse – east or west of Salford meridian?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428736"/>
            <a:ext cx="734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For west longitudes: LST = GST – </a:t>
            </a:r>
            <a:r>
              <a:rPr lang="en-GB" sz="2800" b="1" dirty="0" smtClean="0">
                <a:solidFill>
                  <a:srgbClr val="FFFF00"/>
                </a:solidFill>
                <a:latin typeface="Script MT Bold"/>
              </a:rPr>
              <a:t>l </a:t>
            </a:r>
            <a:r>
              <a:rPr lang="en-GB" sz="2800" b="1" dirty="0" smtClean="0">
                <a:solidFill>
                  <a:srgbClr val="FFFF00"/>
                </a:solidFill>
                <a:latin typeface="Calibri" pitchFamily="34" charset="0"/>
              </a:rPr>
              <a:t>(in time units)</a:t>
            </a:r>
            <a:endParaRPr lang="en-GB" sz="28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285992"/>
            <a:ext cx="7254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For east longitudes: LST = GST + </a:t>
            </a:r>
            <a:r>
              <a:rPr lang="en-GB" sz="2800" b="1" dirty="0" smtClean="0">
                <a:solidFill>
                  <a:srgbClr val="FFFF00"/>
                </a:solidFill>
                <a:latin typeface="Script MT Bold"/>
              </a:rPr>
              <a:t>l </a:t>
            </a:r>
            <a:r>
              <a:rPr lang="en-GB" sz="2800" b="1" dirty="0" smtClean="0">
                <a:solidFill>
                  <a:srgbClr val="FFFF00"/>
                </a:solidFill>
                <a:latin typeface="Calibri" pitchFamily="34" charset="0"/>
              </a:rPr>
              <a:t>(in time units)</a:t>
            </a:r>
            <a:endParaRPr lang="en-GB" sz="2800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uthing trai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0"/>
            <a:ext cx="4286280" cy="559265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rot="10800000">
            <a:off x="0" y="635795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00562" y="6396335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S</a:t>
            </a:r>
            <a:endParaRPr lang="en-GB" sz="24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4414" y="0"/>
            <a:ext cx="7572428" cy="500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>
            <a:stCxn id="5" idx="0"/>
          </p:cNvCxnSpPr>
          <p:nvPr/>
        </p:nvCxnSpPr>
        <p:spPr>
          <a:xfrm rot="16200000" flipV="1">
            <a:off x="1456468" y="3186971"/>
            <a:ext cx="6396335" cy="22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5563" y="571480"/>
            <a:ext cx="3292889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FF00"/>
                </a:solidFill>
              </a:rPr>
              <a:t>Hour Angle H</a:t>
            </a:r>
          </a:p>
          <a:p>
            <a:pPr algn="ctr"/>
            <a:endParaRPr lang="en-GB" sz="4400" b="1" dirty="0" smtClean="0">
              <a:solidFill>
                <a:srgbClr val="FFFF00"/>
              </a:solidFill>
            </a:endParaRPr>
          </a:p>
          <a:p>
            <a:r>
              <a:rPr lang="en-GB" sz="2400" b="1" dirty="0" smtClean="0">
                <a:solidFill>
                  <a:srgbClr val="FFFF00"/>
                </a:solidFill>
              </a:rPr>
              <a:t>Amount of sidereal</a:t>
            </a:r>
          </a:p>
          <a:p>
            <a:r>
              <a:rPr lang="en-GB" sz="2400" b="1" dirty="0" smtClean="0">
                <a:solidFill>
                  <a:srgbClr val="FFFF00"/>
                </a:solidFill>
              </a:rPr>
              <a:t>Time elapsed since</a:t>
            </a:r>
          </a:p>
          <a:p>
            <a:r>
              <a:rPr lang="en-GB" sz="2400" b="1" dirty="0">
                <a:solidFill>
                  <a:srgbClr val="FFFF00"/>
                </a:solidFill>
              </a:rPr>
              <a:t>o</a:t>
            </a:r>
            <a:r>
              <a:rPr lang="en-GB" sz="2400" b="1" dirty="0" smtClean="0">
                <a:solidFill>
                  <a:srgbClr val="FFFF00"/>
                </a:solidFill>
              </a:rPr>
              <a:t>bject was last</a:t>
            </a:r>
          </a:p>
          <a:p>
            <a:r>
              <a:rPr lang="en-GB" sz="2400" b="1" dirty="0">
                <a:solidFill>
                  <a:srgbClr val="FFFF00"/>
                </a:solidFill>
              </a:rPr>
              <a:t>o</a:t>
            </a:r>
            <a:r>
              <a:rPr lang="en-GB" sz="2400" b="1" dirty="0" smtClean="0">
                <a:solidFill>
                  <a:srgbClr val="FFFF00"/>
                </a:solidFill>
              </a:rPr>
              <a:t>n meridian</a:t>
            </a:r>
          </a:p>
        </p:txBody>
      </p:sp>
      <p:cxnSp>
        <p:nvCxnSpPr>
          <p:cNvPr id="13" name="Straight Arrow Connector 12"/>
          <p:cNvCxnSpPr>
            <a:stCxn id="14" idx="1"/>
          </p:cNvCxnSpPr>
          <p:nvPr/>
        </p:nvCxnSpPr>
        <p:spPr>
          <a:xfrm rot="10800000">
            <a:off x="4714876" y="1643051"/>
            <a:ext cx="2786082" cy="184425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00958" y="3071810"/>
            <a:ext cx="1558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H</a:t>
            </a:r>
            <a:r>
              <a:rPr lang="en-GB" sz="2400" dirty="0" smtClean="0">
                <a:solidFill>
                  <a:srgbClr val="FFFF00"/>
                </a:solidFill>
              </a:rPr>
              <a:t> for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Betelgeuse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5965041" y="1821645"/>
            <a:ext cx="1866912" cy="136684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3643314"/>
            <a:ext cx="421481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H = </a:t>
            </a:r>
            <a:r>
              <a:rPr lang="en-GB" sz="2800" dirty="0">
                <a:solidFill>
                  <a:srgbClr val="FFFF00"/>
                </a:solidFill>
              </a:rPr>
              <a:t>LST - </a:t>
            </a:r>
            <a:r>
              <a:rPr lang="en-GB" sz="2800" dirty="0">
                <a:solidFill>
                  <a:srgbClr val="FFFF00"/>
                </a:solidFill>
                <a:sym typeface="Symbol"/>
              </a:rPr>
              <a:t></a:t>
            </a:r>
            <a:r>
              <a:rPr lang="en-GB" sz="2800" dirty="0">
                <a:solidFill>
                  <a:srgbClr val="FFFF00"/>
                </a:solidFill>
              </a:rPr>
              <a:t>	LST </a:t>
            </a:r>
            <a:r>
              <a:rPr lang="en-GB" sz="2800" dirty="0">
                <a:solidFill>
                  <a:srgbClr val="FFFF00"/>
                </a:solidFill>
                <a:sym typeface="Symbol"/>
              </a:rPr>
              <a:t></a:t>
            </a:r>
            <a:r>
              <a:rPr lang="en-GB" sz="2800" dirty="0">
                <a:solidFill>
                  <a:srgbClr val="FFFF00"/>
                </a:solidFill>
              </a:rPr>
              <a:t> </a:t>
            </a:r>
            <a:r>
              <a:rPr lang="en-GB" sz="2800" dirty="0">
                <a:solidFill>
                  <a:srgbClr val="FFFF00"/>
                </a:solidFill>
                <a:sym typeface="Symbol"/>
              </a:rPr>
              <a:t></a:t>
            </a:r>
            <a:r>
              <a:rPr lang="en-GB" sz="2800" dirty="0">
                <a:solidFill>
                  <a:srgbClr val="FFFF00"/>
                </a:solidFill>
              </a:rPr>
              <a:t>; object west of </a:t>
            </a:r>
            <a:r>
              <a:rPr lang="en-GB" sz="2800" dirty="0" smtClean="0">
                <a:solidFill>
                  <a:srgbClr val="FFFF00"/>
                </a:solidFill>
              </a:rPr>
              <a:t>meridian</a:t>
            </a:r>
          </a:p>
          <a:p>
            <a:endParaRPr lang="en-GB" sz="2800" dirty="0">
              <a:solidFill>
                <a:srgbClr val="FFFF00"/>
              </a:solidFill>
            </a:endParaRPr>
          </a:p>
          <a:p>
            <a:r>
              <a:rPr lang="en-GB" sz="2800" dirty="0">
                <a:solidFill>
                  <a:srgbClr val="FFFF00"/>
                </a:solidFill>
              </a:rPr>
              <a:t>H</a:t>
            </a:r>
            <a:r>
              <a:rPr lang="en-GB" sz="2800" dirty="0" smtClean="0">
                <a:solidFill>
                  <a:srgbClr val="FFFF00"/>
                </a:solidFill>
              </a:rPr>
              <a:t> </a:t>
            </a:r>
            <a:r>
              <a:rPr lang="en-GB" sz="2800" dirty="0">
                <a:solidFill>
                  <a:srgbClr val="FFFF00"/>
                </a:solidFill>
              </a:rPr>
              <a:t>= LST - </a:t>
            </a:r>
            <a:r>
              <a:rPr lang="en-GB" sz="2800" dirty="0">
                <a:solidFill>
                  <a:srgbClr val="FFFF00"/>
                </a:solidFill>
                <a:sym typeface="Symbol"/>
              </a:rPr>
              <a:t></a:t>
            </a:r>
            <a:r>
              <a:rPr lang="en-GB" sz="2800" dirty="0">
                <a:solidFill>
                  <a:srgbClr val="FFFF00"/>
                </a:solidFill>
              </a:rPr>
              <a:t> + 24	LST </a:t>
            </a:r>
            <a:r>
              <a:rPr lang="en-GB" sz="2800" dirty="0">
                <a:solidFill>
                  <a:srgbClr val="FFFF00"/>
                </a:solidFill>
                <a:sym typeface="Symbol"/>
              </a:rPr>
              <a:t></a:t>
            </a:r>
            <a:r>
              <a:rPr lang="en-GB" sz="2800" dirty="0">
                <a:solidFill>
                  <a:srgbClr val="FFFF00"/>
                </a:solidFill>
              </a:rPr>
              <a:t> </a:t>
            </a:r>
            <a:r>
              <a:rPr lang="en-GB" sz="2800" dirty="0">
                <a:solidFill>
                  <a:srgbClr val="FFFF00"/>
                </a:solidFill>
                <a:sym typeface="Symbol"/>
              </a:rPr>
              <a:t></a:t>
            </a:r>
            <a:r>
              <a:rPr lang="en-GB" sz="2800" dirty="0">
                <a:solidFill>
                  <a:srgbClr val="FFFF00"/>
                </a:solidFill>
              </a:rPr>
              <a:t>; object east of meridian</a:t>
            </a:r>
          </a:p>
          <a:p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 12 inv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73" y="0"/>
            <a:ext cx="9028254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22898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Defining Right</a:t>
            </a:r>
          </a:p>
          <a:p>
            <a:r>
              <a:rPr lang="en-GB" sz="2800" b="1" dirty="0" smtClean="0">
                <a:solidFill>
                  <a:srgbClr val="FFFF00"/>
                </a:solidFill>
              </a:rPr>
              <a:t>Ascension</a:t>
            </a:r>
            <a:endParaRPr lang="en-GB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643182"/>
            <a:ext cx="6418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FFFF00"/>
                </a:solidFill>
              </a:rPr>
              <a:t>Where has the horizon gone?</a:t>
            </a:r>
            <a:endParaRPr lang="en-GB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14"/>
            <a:ext cx="9144000" cy="6779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8" y="0"/>
            <a:ext cx="891982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9" y="0"/>
            <a:ext cx="847216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371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71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4071942"/>
            <a:ext cx="8215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a = altitude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A = azimuth</a:t>
            </a:r>
          </a:p>
          <a:p>
            <a:r>
              <a:rPr lang="en-GB" sz="2400" dirty="0" smtClean="0">
                <a:solidFill>
                  <a:srgbClr val="FFFF00"/>
                </a:solidFill>
                <a:sym typeface="Symbol"/>
              </a:rPr>
              <a:t></a:t>
            </a:r>
            <a:r>
              <a:rPr lang="en-GB" sz="2400" dirty="0" smtClean="0">
                <a:solidFill>
                  <a:srgbClr val="FFFF00"/>
                </a:solidFill>
              </a:rPr>
              <a:t> = latitude</a:t>
            </a:r>
          </a:p>
          <a:p>
            <a:r>
              <a:rPr lang="en-GB" sz="2400" dirty="0" smtClean="0">
                <a:solidFill>
                  <a:srgbClr val="FFFF00"/>
                </a:solidFill>
                <a:sym typeface="Symbol"/>
              </a:rPr>
              <a:t></a:t>
            </a:r>
            <a:r>
              <a:rPr lang="en-GB" sz="2400" dirty="0" smtClean="0">
                <a:solidFill>
                  <a:srgbClr val="FFFF00"/>
                </a:solidFill>
              </a:rPr>
              <a:t> = declination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H = hour angle; which must be converted from sidereal time units to degrees.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428604"/>
            <a:ext cx="7886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Converting R.A. &amp; Dec. to Altitude &amp; Azimuth</a:t>
            </a:r>
            <a:endParaRPr lang="en-GB" sz="3200" b="1" dirty="0">
              <a:solidFill>
                <a:srgbClr val="FFFF00"/>
              </a:solidFill>
            </a:endParaRPr>
          </a:p>
        </p:txBody>
      </p:sp>
      <p:pic>
        <p:nvPicPr>
          <p:cNvPr id="11" name="Picture 10" descr="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285859"/>
            <a:ext cx="7215238" cy="514869"/>
          </a:xfrm>
          <a:prstGeom prst="rect">
            <a:avLst/>
          </a:prstGeom>
        </p:spPr>
      </p:pic>
      <p:pic>
        <p:nvPicPr>
          <p:cNvPr id="14" name="Picture 13" descr="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214554"/>
            <a:ext cx="4643470" cy="1274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285728"/>
            <a:ext cx="675441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How the Sky Appears to an Observer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This depends on your location on the Earth, in particular your latitude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Fig 3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100" y="1571612"/>
            <a:ext cx="3177304" cy="2382802"/>
          </a:xfrm>
          <a:prstGeom prst="rect">
            <a:avLst/>
          </a:prstGeom>
        </p:spPr>
      </p:pic>
      <p:pic>
        <p:nvPicPr>
          <p:cNvPr id="4" name="Picture 3" descr="Fig 4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9190" y="1571612"/>
            <a:ext cx="3226263" cy="2419518"/>
          </a:xfrm>
          <a:prstGeom prst="rect">
            <a:avLst/>
          </a:prstGeom>
        </p:spPr>
      </p:pic>
      <p:pic>
        <p:nvPicPr>
          <p:cNvPr id="5" name="Picture 4" descr="Fig 5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1802" y="4071942"/>
            <a:ext cx="3232012" cy="2423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363915"/>
            <a:ext cx="764383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2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Im</a:t>
            </a: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portant: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If an object is east of the meridian, then H converted to degrees will result in sin H being -</a:t>
            </a:r>
            <a:r>
              <a:rPr kumimoji="0" lang="en-GB" sz="3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ve</a:t>
            </a: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The result is that A gives the true azimuth; i.e. measured in degrees eastwards from north.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 objects west of the meridian, sin H is +</a:t>
            </a:r>
            <a:r>
              <a:rPr kumimoji="0" lang="en-GB" sz="3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ve</a:t>
            </a: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and the azimuth = 360° minus the calculated value of A. If a turns out to be –</a:t>
            </a:r>
            <a:r>
              <a:rPr kumimoji="0" lang="en-GB" sz="3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ve</a:t>
            </a: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this simply means that the object is below the horizon at this time.</a:t>
            </a:r>
            <a:endParaRPr kumimoji="0" lang="en-GB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Compaq_Owner\My Documents\Talks &amp; Teaching\LAMAS Sep\Gyroscope_precess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14400"/>
            <a:ext cx="5029200" cy="5029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0"/>
            <a:ext cx="4936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FFFF00"/>
                </a:solidFill>
              </a:rPr>
              <a:t>Precession &amp; Nutation</a:t>
            </a:r>
            <a:endParaRPr lang="en-GB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 13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24" y="642918"/>
            <a:ext cx="7358113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 14 inv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rnal equinox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5683"/>
            <a:ext cx="9144000" cy="56623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15404" y="2643182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FF00"/>
                </a:solidFill>
              </a:rPr>
              <a:t>0°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5429264"/>
            <a:ext cx="452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FF00"/>
                </a:solidFill>
              </a:rPr>
              <a:t>0h</a:t>
            </a:r>
            <a:endParaRPr lang="en-GB" sz="2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428604"/>
            <a:ext cx="4688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The First Point of Aries </a:t>
            </a:r>
            <a:r>
              <a:rPr lang="en-GB" sz="3200" b="1" dirty="0" smtClean="0">
                <a:solidFill>
                  <a:srgbClr val="FFFF00"/>
                </a:solidFill>
                <a:sym typeface="Wingdings"/>
              </a:rPr>
              <a:t></a:t>
            </a:r>
            <a:r>
              <a:rPr lang="en-GB" sz="3200" b="1" dirty="0" smtClean="0">
                <a:solidFill>
                  <a:srgbClr val="FFFF00"/>
                </a:solidFill>
              </a:rPr>
              <a:t> </a:t>
            </a:r>
            <a:endParaRPr lang="en-GB" sz="3200" b="1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00496" y="2786058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85918" y="3214686"/>
            <a:ext cx="2740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360° in 25,800 years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near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310479">
            <a:off x="4035382" y="2463756"/>
            <a:ext cx="1219200" cy="12192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1406" y="307181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7158" y="3143248"/>
            <a:ext cx="1085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Ecliptic</a:t>
            </a:r>
            <a:endParaRPr lang="en-GB" sz="2400" b="1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750331" y="1321579"/>
            <a:ext cx="4286280" cy="2643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2464579" y="2536025"/>
            <a:ext cx="43577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14876" y="1714488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  <a:sym typeface="Symbol"/>
              </a:rPr>
              <a:t>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42" y="5572140"/>
            <a:ext cx="5158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  <a:sym typeface="Symbol"/>
              </a:rPr>
              <a:t> The Obliquity of the Ecliptic</a:t>
            </a:r>
            <a:endParaRPr lang="en-GB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785794"/>
            <a:ext cx="4462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Obliquity of the Ecliptic </a:t>
            </a:r>
            <a:r>
              <a:rPr lang="en-GB" sz="3200" b="1" dirty="0" smtClean="0">
                <a:solidFill>
                  <a:srgbClr val="FFFF00"/>
                </a:solidFill>
                <a:sym typeface="Symbol"/>
              </a:rPr>
              <a:t>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761775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e"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(in “) = 84,381”.448 – 46”.84024T – (59” × 10</a:t>
            </a:r>
            <a:r>
              <a:rPr kumimoji="0" lang="en-GB" sz="3200" b="0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-5</a:t>
            </a: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) T</a:t>
            </a:r>
            <a:r>
              <a:rPr kumimoji="0" lang="en-GB" sz="3200" b="0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2 </a:t>
            </a: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+ (1”.813 × 10</a:t>
            </a:r>
            <a:r>
              <a:rPr kumimoji="0" lang="en-GB" sz="3200" b="0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-3</a:t>
            </a: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) T</a:t>
            </a:r>
            <a:r>
              <a:rPr kumimoji="0" lang="en-GB" sz="3200" b="0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e"/>
              <a:tabLst/>
            </a:pP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All numbers are in seconds; i.e. 1/3600 of a degree and T is in </a:t>
            </a:r>
            <a:r>
              <a:rPr kumimoji="0" lang="en-GB" sz="32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Julian centuries </a:t>
            </a: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– so T = 1 means 36,525 days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trogrademars03_tezel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2234" y="278892"/>
            <a:ext cx="5399532" cy="63002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5984" y="4572008"/>
            <a:ext cx="45443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FFF00"/>
                </a:solidFill>
              </a:rPr>
              <a:t>Next time –</a:t>
            </a:r>
          </a:p>
          <a:p>
            <a:pPr algn="ctr"/>
            <a:r>
              <a:rPr lang="en-GB" sz="3200" b="1" dirty="0" smtClean="0">
                <a:solidFill>
                  <a:srgbClr val="FFFF00"/>
                </a:solidFill>
              </a:rPr>
              <a:t>Orbits &amp; the Solar System</a:t>
            </a:r>
            <a:endParaRPr lang="en-GB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C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0"/>
            <a:ext cx="53304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388" y="714356"/>
            <a:ext cx="23440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Star trails from</a:t>
            </a:r>
          </a:p>
          <a:p>
            <a:r>
              <a:rPr lang="en-GB" sz="2800" dirty="0">
                <a:solidFill>
                  <a:srgbClr val="FFFF00"/>
                </a:solidFill>
              </a:rPr>
              <a:t>t</a:t>
            </a:r>
            <a:r>
              <a:rPr lang="en-GB" sz="2800" dirty="0" smtClean="0">
                <a:solidFill>
                  <a:srgbClr val="FFFF00"/>
                </a:solidFill>
              </a:rPr>
              <a:t>he northern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Hemisphere…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5" name="Circular Arrow 4"/>
          <p:cNvSpPr/>
          <p:nvPr/>
        </p:nvSpPr>
        <p:spPr>
          <a:xfrm rot="16200000" flipV="1">
            <a:off x="2683656" y="2388386"/>
            <a:ext cx="2696766" cy="2349102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28"/>
            <a:ext cx="9080500" cy="624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03893"/>
            <a:ext cx="3380221" cy="95410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</a:rPr>
              <a:t>… and from the </a:t>
            </a:r>
          </a:p>
          <a:p>
            <a:r>
              <a:rPr lang="en-GB" sz="2800" b="1" dirty="0">
                <a:solidFill>
                  <a:srgbClr val="FFFF00"/>
                </a:solidFill>
              </a:rPr>
              <a:t>s</a:t>
            </a:r>
            <a:r>
              <a:rPr lang="en-GB" sz="2800" b="1" dirty="0" smtClean="0">
                <a:solidFill>
                  <a:srgbClr val="FFFF00"/>
                </a:solidFill>
              </a:rPr>
              <a:t>outhern hemisphere</a:t>
            </a:r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4" name="Circular Arrow 3"/>
          <p:cNvSpPr/>
          <p:nvPr/>
        </p:nvSpPr>
        <p:spPr>
          <a:xfrm rot="16200000">
            <a:off x="2692008" y="1808530"/>
            <a:ext cx="2553890" cy="2365806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listars_heller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01331"/>
            <a:ext cx="4572032" cy="6756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3570" y="857232"/>
            <a:ext cx="23440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Star trails from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Kilimanjaro</a:t>
            </a:r>
          </a:p>
          <a:p>
            <a:r>
              <a:rPr lang="en-GB" sz="2800" dirty="0" smtClean="0">
                <a:solidFill>
                  <a:srgbClr val="FFFF00"/>
                </a:solidFill>
              </a:rPr>
              <a:t>Lat. </a:t>
            </a:r>
            <a:r>
              <a:rPr lang="en-GB" sz="2800" dirty="0" smtClean="0">
                <a:solidFill>
                  <a:srgbClr val="FFFF00"/>
                </a:solidFill>
                <a:sym typeface="Symbol"/>
              </a:rPr>
              <a:t> 3 South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sing trails ploug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0"/>
            <a:ext cx="50585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29322" y="642918"/>
            <a:ext cx="29313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Stars of the Plough</a:t>
            </a:r>
          </a:p>
          <a:p>
            <a:r>
              <a:rPr lang="en-GB" sz="2800" dirty="0">
                <a:solidFill>
                  <a:srgbClr val="FFFF00"/>
                </a:solidFill>
              </a:rPr>
              <a:t>r</a:t>
            </a:r>
            <a:r>
              <a:rPr lang="en-GB" sz="2800" dirty="0" smtClean="0">
                <a:solidFill>
                  <a:srgbClr val="FFFF00"/>
                </a:solidFill>
              </a:rPr>
              <a:t>ising in the east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B4BA3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B4BA3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1074</Words>
  <Application>Microsoft Office PowerPoint</Application>
  <PresentationFormat>On-screen Show (4:3)</PresentationFormat>
  <Paragraphs>233</Paragraphs>
  <Slides>57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Robinson</cp:lastModifiedBy>
  <cp:revision>179</cp:revision>
  <dcterms:created xsi:type="dcterms:W3CDTF">2009-09-20T13:11:21Z</dcterms:created>
  <dcterms:modified xsi:type="dcterms:W3CDTF">2011-10-04T09:10:37Z</dcterms:modified>
</cp:coreProperties>
</file>