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8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2" r:id="rId15"/>
    <p:sldId id="271" r:id="rId16"/>
    <p:sldId id="273" r:id="rId17"/>
    <p:sldId id="274" r:id="rId18"/>
    <p:sldId id="296" r:id="rId19"/>
    <p:sldId id="297" r:id="rId20"/>
    <p:sldId id="298" r:id="rId21"/>
    <p:sldId id="299" r:id="rId22"/>
    <p:sldId id="276" r:id="rId23"/>
    <p:sldId id="277" r:id="rId24"/>
    <p:sldId id="275" r:id="rId25"/>
    <p:sldId id="279" r:id="rId26"/>
    <p:sldId id="280" r:id="rId27"/>
    <p:sldId id="281" r:id="rId28"/>
    <p:sldId id="282" r:id="rId29"/>
    <p:sldId id="283" r:id="rId30"/>
    <p:sldId id="285" r:id="rId31"/>
    <p:sldId id="284" r:id="rId32"/>
    <p:sldId id="292" r:id="rId33"/>
    <p:sldId id="293" r:id="rId34"/>
    <p:sldId id="291" r:id="rId35"/>
    <p:sldId id="286" r:id="rId36"/>
    <p:sldId id="287" r:id="rId37"/>
    <p:sldId id="288" r:id="rId38"/>
    <p:sldId id="289" r:id="rId39"/>
    <p:sldId id="290" r:id="rId40"/>
    <p:sldId id="295" r:id="rId41"/>
    <p:sldId id="300" r:id="rId42"/>
    <p:sldId id="301" r:id="rId43"/>
    <p:sldId id="302" r:id="rId44"/>
    <p:sldId id="303" r:id="rId45"/>
    <p:sldId id="304" r:id="rId46"/>
    <p:sldId id="305" r:id="rId47"/>
  </p:sldIdLst>
  <p:sldSz cx="9144000" cy="6858000" type="screen4x3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50" autoAdjust="0"/>
    <p:restoredTop sz="92793" autoAdjust="0"/>
  </p:normalViewPr>
  <p:slideViewPr>
    <p:cSldViewPr>
      <p:cViewPr varScale="1">
        <p:scale>
          <a:sx n="49" d="100"/>
          <a:sy n="49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F01A677C-C7CA-461C-900A-6514CE4A44FA}" type="datetimeFigureOut">
              <a:rPr lang="en-US" smtClean="0"/>
              <a:pPr/>
              <a:t>10/10/2011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A98E991D-4FFB-45DC-AD63-711D6EFD885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Still uses the Ancient Greek idea that the Earth id the centre of everything.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991D-4FFB-45DC-AD63-711D6EFD885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Planets &amp; moon shine by reflected sunlight.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991D-4FFB-45DC-AD63-711D6EFD8856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Point out that solar constant for Mars can be found using solar luminosity &amp; Mars’ distance from Sun.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991D-4FFB-45DC-AD63-711D6EFD8856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Mention parts of ellipse &amp; state that top left equation is definition of an ellipse. Other properties can be proved using Appendix notes.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DE82A0-A0D4-42FC-9B0F-D6D22C9C371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Mention perihelion, </a:t>
            </a:r>
            <a:r>
              <a:rPr lang="en-GB" dirty="0" err="1" smtClean="0"/>
              <a:t>periastron</a:t>
            </a:r>
            <a:r>
              <a:rPr lang="en-GB" dirty="0" smtClean="0"/>
              <a:t>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991D-4FFB-45DC-AD63-711D6EFD8856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Remention</a:t>
            </a:r>
            <a:r>
              <a:rPr lang="en-GB" dirty="0" smtClean="0"/>
              <a:t> Kepler’s second law with ref to radius vector; P moves faster when closer to focus.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991D-4FFB-45DC-AD63-711D6EFD8856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Still uses the Ancient Greek idea that the Earth id the centre of everything.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4CD8A0-020E-4232-A45C-0C579DD9A3C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Still uses the Ancient Greek idea that the Earth id the centre of everything.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991D-4FFB-45DC-AD63-711D6EFD8856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F965-7539-45F1-90C2-4ED3928DF4D3}" type="datetimeFigureOut">
              <a:rPr lang="en-US" smtClean="0"/>
              <a:pPr/>
              <a:t>10/10/2011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8DE1-5686-4505-822E-84D1998F41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F965-7539-45F1-90C2-4ED3928DF4D3}" type="datetimeFigureOut">
              <a:rPr lang="en-US" smtClean="0"/>
              <a:pPr/>
              <a:t>10/10/2011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8DE1-5686-4505-822E-84D1998F41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F965-7539-45F1-90C2-4ED3928DF4D3}" type="datetimeFigureOut">
              <a:rPr lang="en-US" smtClean="0"/>
              <a:pPr/>
              <a:t>10/10/2011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8DE1-5686-4505-822E-84D1998F41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F965-7539-45F1-90C2-4ED3928DF4D3}" type="datetimeFigureOut">
              <a:rPr lang="en-US" smtClean="0"/>
              <a:pPr/>
              <a:t>10/10/2011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8DE1-5686-4505-822E-84D1998F41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F965-7539-45F1-90C2-4ED3928DF4D3}" type="datetimeFigureOut">
              <a:rPr lang="en-US" smtClean="0"/>
              <a:pPr/>
              <a:t>10/10/2011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8DE1-5686-4505-822E-84D1998F41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F965-7539-45F1-90C2-4ED3928DF4D3}" type="datetimeFigureOut">
              <a:rPr lang="en-US" smtClean="0"/>
              <a:pPr/>
              <a:t>10/10/2011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8DE1-5686-4505-822E-84D1998F41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F965-7539-45F1-90C2-4ED3928DF4D3}" type="datetimeFigureOut">
              <a:rPr lang="en-US" smtClean="0"/>
              <a:pPr/>
              <a:t>10/10/2011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8DE1-5686-4505-822E-84D1998F41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F965-7539-45F1-90C2-4ED3928DF4D3}" type="datetimeFigureOut">
              <a:rPr lang="en-US" smtClean="0"/>
              <a:pPr/>
              <a:t>10/10/2011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8DE1-5686-4505-822E-84D1998F41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F965-7539-45F1-90C2-4ED3928DF4D3}" type="datetimeFigureOut">
              <a:rPr lang="en-US" smtClean="0"/>
              <a:pPr/>
              <a:t>10/10/2011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8DE1-5686-4505-822E-84D1998F41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F965-7539-45F1-90C2-4ED3928DF4D3}" type="datetimeFigureOut">
              <a:rPr lang="en-US" smtClean="0"/>
              <a:pPr/>
              <a:t>10/10/2011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8DE1-5686-4505-822E-84D1998F41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F965-7539-45F1-90C2-4ED3928DF4D3}" type="datetimeFigureOut">
              <a:rPr lang="en-US" smtClean="0"/>
              <a:pPr/>
              <a:t>10/10/2011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8DE1-5686-4505-822E-84D1998F41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5F965-7539-45F1-90C2-4ED3928DF4D3}" type="datetimeFigureOut">
              <a:rPr lang="en-US" smtClean="0"/>
              <a:pPr/>
              <a:t>10/10/2011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08DE1-5686-4505-822E-84D1998F419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15443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ASTROPHYSICS Yr 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Session 3 – Orbits &amp; the Solar System 1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6" descr="cosmic_solar_system_1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803428"/>
            <a:ext cx="6739429" cy="5054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_S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786058"/>
            <a:ext cx="1500198" cy="1436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2143116"/>
            <a:ext cx="2779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L</a:t>
            </a:r>
            <a:r>
              <a:rPr lang="en-GB" sz="2400" b="1" baseline="-25000" dirty="0" smtClean="0">
                <a:solidFill>
                  <a:srgbClr val="FFFF00"/>
                </a:solidFill>
                <a:sym typeface="Wingdings"/>
              </a:rPr>
              <a:t></a:t>
            </a:r>
            <a:r>
              <a:rPr lang="en-GB" sz="2400" b="1" dirty="0" smtClean="0">
                <a:solidFill>
                  <a:srgbClr val="FFFF00"/>
                </a:solidFill>
                <a:sym typeface="Wingdings"/>
              </a:rPr>
              <a:t>=3.826×10</a:t>
            </a:r>
            <a:r>
              <a:rPr lang="en-GB" sz="2400" b="1" baseline="30000" dirty="0" smtClean="0">
                <a:solidFill>
                  <a:srgbClr val="FFFF00"/>
                </a:solidFill>
                <a:sym typeface="Wingdings"/>
              </a:rPr>
              <a:t>26</a:t>
            </a:r>
            <a:r>
              <a:rPr lang="en-GB" sz="2400" b="1" dirty="0" smtClean="0">
                <a:solidFill>
                  <a:srgbClr val="FFFF00"/>
                </a:solidFill>
                <a:sym typeface="Wingdings"/>
              </a:rPr>
              <a:t>Watts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85720" y="714356"/>
            <a:ext cx="6072230" cy="571504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714744" y="1643050"/>
            <a:ext cx="1714512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57686" y="1785926"/>
            <a:ext cx="293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r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884" y="714356"/>
            <a:ext cx="1854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L</a:t>
            </a:r>
            <a:r>
              <a:rPr lang="en-GB" sz="2400" b="1" baseline="-25000" dirty="0" smtClean="0">
                <a:solidFill>
                  <a:srgbClr val="FFFF00"/>
                </a:solidFill>
                <a:sym typeface="Wingdings"/>
              </a:rPr>
              <a:t></a:t>
            </a:r>
            <a:r>
              <a:rPr lang="en-GB" sz="2400" b="1" dirty="0" smtClean="0">
                <a:solidFill>
                  <a:srgbClr val="FFFF00"/>
                </a:solidFill>
                <a:sym typeface="Wingdings"/>
              </a:rPr>
              <a:t>/4</a:t>
            </a:r>
            <a:r>
              <a:rPr lang="en-GB" sz="2400" b="1" dirty="0" smtClean="0">
                <a:solidFill>
                  <a:srgbClr val="FFFF00"/>
                </a:solidFill>
                <a:sym typeface="Symbol"/>
              </a:rPr>
              <a:t>r</a:t>
            </a:r>
            <a:r>
              <a:rPr lang="en-GB" sz="2400" b="1" baseline="30000" dirty="0" smtClean="0">
                <a:solidFill>
                  <a:srgbClr val="FFFF00"/>
                </a:solidFill>
                <a:sym typeface="Symbol"/>
              </a:rPr>
              <a:t>2</a:t>
            </a:r>
            <a:r>
              <a:rPr lang="en-GB" sz="2400" b="1" dirty="0" smtClean="0">
                <a:solidFill>
                  <a:srgbClr val="FFFF00"/>
                </a:solidFill>
                <a:sym typeface="Symbol"/>
              </a:rPr>
              <a:t>Wm</a:t>
            </a:r>
            <a:r>
              <a:rPr lang="en-GB" sz="2400" b="1" baseline="30000" dirty="0" smtClean="0">
                <a:solidFill>
                  <a:srgbClr val="FFFF00"/>
                </a:solidFill>
                <a:sym typeface="Symbol"/>
              </a:rPr>
              <a:t>-2</a:t>
            </a:r>
            <a:endParaRPr lang="en-GB" sz="2400" b="1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28992" y="3643314"/>
            <a:ext cx="2286016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0" y="3857628"/>
            <a:ext cx="955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1 A.U.</a:t>
            </a:r>
            <a:endParaRPr lang="en-GB" sz="2400" b="1" dirty="0">
              <a:solidFill>
                <a:srgbClr val="FFFF00"/>
              </a:solidFill>
            </a:endParaRPr>
          </a:p>
        </p:txBody>
      </p:sp>
      <p:pic>
        <p:nvPicPr>
          <p:cNvPr id="13" name="Picture 12" descr="2007-1003ear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785939">
            <a:off x="5736556" y="4807869"/>
            <a:ext cx="1509168" cy="15091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00826" y="4214818"/>
            <a:ext cx="1989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1.36×10</a:t>
            </a:r>
            <a:r>
              <a:rPr lang="en-GB" sz="2400" b="1" baseline="30000" dirty="0" smtClean="0">
                <a:solidFill>
                  <a:srgbClr val="FFFF00"/>
                </a:solidFill>
              </a:rPr>
              <a:t>3</a:t>
            </a:r>
            <a:r>
              <a:rPr lang="en-GB" sz="2400" b="1" dirty="0" smtClean="0">
                <a:solidFill>
                  <a:srgbClr val="FFFF00"/>
                </a:solidFill>
              </a:rPr>
              <a:t>Wm</a:t>
            </a:r>
            <a:r>
              <a:rPr lang="en-GB" sz="2400" b="1" baseline="30000" dirty="0" smtClean="0">
                <a:solidFill>
                  <a:srgbClr val="FFFF00"/>
                </a:solidFill>
              </a:rPr>
              <a:t>-2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2264" y="3143248"/>
            <a:ext cx="23088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The</a:t>
            </a:r>
          </a:p>
          <a:p>
            <a:r>
              <a:rPr lang="en-GB" sz="2800" b="1" dirty="0" smtClean="0">
                <a:solidFill>
                  <a:srgbClr val="FFFF00"/>
                </a:solidFill>
              </a:rPr>
              <a:t>Solar constant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0"/>
            <a:ext cx="268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Solar radiation</a:t>
            </a:r>
            <a:endParaRPr lang="en-GB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8" grpId="0"/>
      <p:bldP spid="1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785794"/>
            <a:ext cx="3964791" cy="52863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2066" y="500042"/>
            <a:ext cx="32180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Apparent brightness</a:t>
            </a:r>
          </a:p>
          <a:p>
            <a:r>
              <a:rPr lang="en-GB" sz="2800" b="1" dirty="0" smtClean="0">
                <a:solidFill>
                  <a:srgbClr val="FFFF00"/>
                </a:solidFill>
              </a:rPr>
              <a:t>of the Planets</a:t>
            </a:r>
            <a:endParaRPr lang="en-GB" sz="2800" b="1" dirty="0">
              <a:solidFill>
                <a:srgbClr val="FFFF00"/>
              </a:solidFill>
            </a:endParaRPr>
          </a:p>
        </p:txBody>
      </p:sp>
      <p:pic>
        <p:nvPicPr>
          <p:cNvPr id="7" name="Picture 6" descr="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928801"/>
            <a:ext cx="2428892" cy="1553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8" y="4000505"/>
            <a:ext cx="30144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Albedo A = </a:t>
            </a:r>
          </a:p>
          <a:p>
            <a:r>
              <a:rPr lang="en-GB" sz="2800" b="1" dirty="0" smtClean="0">
                <a:solidFill>
                  <a:srgbClr val="FFFF00"/>
                </a:solidFill>
              </a:rPr>
              <a:t>Fraction of solar</a:t>
            </a:r>
          </a:p>
          <a:p>
            <a:r>
              <a:rPr lang="en-GB" sz="2800" b="1" dirty="0" smtClean="0">
                <a:solidFill>
                  <a:srgbClr val="FFFF00"/>
                </a:solidFill>
              </a:rPr>
              <a:t>radiation reflected by planet</a:t>
            </a:r>
          </a:p>
          <a:p>
            <a:endParaRPr lang="en-GB" sz="2800" b="1" dirty="0" smtClean="0">
              <a:solidFill>
                <a:srgbClr val="FFFF00"/>
              </a:solidFill>
            </a:endParaRPr>
          </a:p>
          <a:p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857232"/>
            <a:ext cx="3720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Venus &amp; crescent Moon</a:t>
            </a:r>
            <a:endParaRPr lang="en-GB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apetus_cassini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214422"/>
            <a:ext cx="4862623" cy="4857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285728"/>
            <a:ext cx="5645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Example: Saturn’s moon </a:t>
            </a:r>
            <a:r>
              <a:rPr lang="en-GB" sz="3200" b="1" dirty="0" err="1" smtClean="0">
                <a:solidFill>
                  <a:srgbClr val="FFFF00"/>
                </a:solidFill>
              </a:rPr>
              <a:t>Iapetus</a:t>
            </a:r>
            <a:endParaRPr lang="en-GB" sz="3200" b="1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3214678" y="2214554"/>
            <a:ext cx="300039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72264" y="2071678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High albedo</a:t>
            </a:r>
            <a:endParaRPr lang="en-GB" sz="2800" b="1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3357554" y="4214818"/>
            <a:ext cx="300039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72264" y="4071942"/>
            <a:ext cx="1902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Low albedo</a:t>
            </a:r>
            <a:endParaRPr lang="en-GB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st_mars0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500042"/>
            <a:ext cx="2214554" cy="2214554"/>
          </a:xfrm>
          <a:prstGeom prst="rect">
            <a:avLst/>
          </a:prstGeom>
        </p:spPr>
      </p:pic>
      <p:pic>
        <p:nvPicPr>
          <p:cNvPr id="3" name="Picture 2" descr="THE_S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928670"/>
            <a:ext cx="1500198" cy="143636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142976" y="1714488"/>
            <a:ext cx="51435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43240" y="1142984"/>
            <a:ext cx="144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r (A.U.’s)</a:t>
            </a:r>
            <a:endParaRPr lang="en-GB" sz="2800" b="1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7572396" y="1643050"/>
            <a:ext cx="571504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86710" y="1428736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endParaRPr lang="en-GB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388" y="2714620"/>
            <a:ext cx="23972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Cross sectional</a:t>
            </a:r>
          </a:p>
          <a:p>
            <a:r>
              <a:rPr lang="en-GB" sz="2800" b="1" dirty="0" smtClean="0">
                <a:solidFill>
                  <a:srgbClr val="FFFF00"/>
                </a:solidFill>
              </a:rPr>
              <a:t>Area = </a:t>
            </a:r>
            <a:r>
              <a:rPr lang="en-GB" sz="2800" b="1" dirty="0" smtClean="0">
                <a:solidFill>
                  <a:srgbClr val="FFFF00"/>
                </a:solidFill>
                <a:sym typeface="Symbol"/>
              </a:rPr>
              <a:t>R</a:t>
            </a:r>
            <a:r>
              <a:rPr lang="en-GB" sz="2800" b="1" baseline="30000" dirty="0" smtClean="0">
                <a:solidFill>
                  <a:srgbClr val="FFFF00"/>
                </a:solidFill>
                <a:sym typeface="Symbol"/>
              </a:rPr>
              <a:t>2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3000372"/>
            <a:ext cx="4811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S</a:t>
            </a:r>
            <a:r>
              <a:rPr lang="en-GB" sz="2800" b="1" baseline="-25000" dirty="0" smtClean="0">
                <a:solidFill>
                  <a:srgbClr val="FFFF00"/>
                </a:solidFill>
              </a:rPr>
              <a:t>0</a:t>
            </a:r>
            <a:r>
              <a:rPr lang="en-GB" sz="2800" b="1" dirty="0" smtClean="0">
                <a:solidFill>
                  <a:srgbClr val="FFFF00"/>
                </a:solidFill>
              </a:rPr>
              <a:t> = Solar constant.</a:t>
            </a:r>
          </a:p>
          <a:p>
            <a:r>
              <a:rPr lang="en-GB" sz="2800" dirty="0" err="1" smtClean="0">
                <a:solidFill>
                  <a:srgbClr val="FFFF00"/>
                </a:solidFill>
              </a:rPr>
              <a:t>S</a:t>
            </a:r>
            <a:r>
              <a:rPr lang="en-GB" sz="2800" baseline="-25000" dirty="0" err="1" smtClean="0">
                <a:solidFill>
                  <a:srgbClr val="FFFF00"/>
                </a:solidFill>
              </a:rPr>
              <a:t>mars</a:t>
            </a:r>
            <a:r>
              <a:rPr lang="en-GB" sz="2800" dirty="0" smtClean="0">
                <a:solidFill>
                  <a:srgbClr val="FFFF00"/>
                </a:solidFill>
              </a:rPr>
              <a:t> = ‘</a:t>
            </a:r>
            <a:r>
              <a:rPr lang="en-GB" sz="2800" b="1" dirty="0" smtClean="0">
                <a:solidFill>
                  <a:srgbClr val="FFFF00"/>
                </a:solidFill>
              </a:rPr>
              <a:t>solar constant’ for Mars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4286256"/>
            <a:ext cx="2768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 smtClean="0">
                <a:solidFill>
                  <a:srgbClr val="FFFF00"/>
                </a:solidFill>
              </a:rPr>
              <a:t>S</a:t>
            </a:r>
            <a:r>
              <a:rPr lang="en-GB" sz="2800" b="1" baseline="-25000" dirty="0" err="1" smtClean="0">
                <a:solidFill>
                  <a:srgbClr val="FFFF00"/>
                </a:solidFill>
              </a:rPr>
              <a:t>mars</a:t>
            </a:r>
            <a:r>
              <a:rPr lang="en-GB" sz="2800" b="1" dirty="0" smtClean="0">
                <a:solidFill>
                  <a:srgbClr val="FFFF00"/>
                </a:solidFill>
              </a:rPr>
              <a:t> = S</a:t>
            </a:r>
            <a:r>
              <a:rPr lang="en-GB" sz="2800" b="1" baseline="-25000" dirty="0" smtClean="0">
                <a:solidFill>
                  <a:srgbClr val="FFFF00"/>
                </a:solidFill>
              </a:rPr>
              <a:t>0</a:t>
            </a:r>
            <a:r>
              <a:rPr lang="en-GB" sz="2800" b="1" dirty="0" smtClean="0">
                <a:solidFill>
                  <a:srgbClr val="FFFF00"/>
                </a:solidFill>
              </a:rPr>
              <a:t> /r</a:t>
            </a:r>
            <a:r>
              <a:rPr lang="en-GB" sz="2800" b="1" baseline="30000" dirty="0" smtClean="0">
                <a:solidFill>
                  <a:srgbClr val="FFFF00"/>
                </a:solidFill>
              </a:rPr>
              <a:t>2</a:t>
            </a:r>
            <a:r>
              <a:rPr lang="en-GB" sz="2800" b="1" dirty="0" smtClean="0">
                <a:solidFill>
                  <a:srgbClr val="FFFF00"/>
                </a:solidFill>
              </a:rPr>
              <a:t>Wm</a:t>
            </a:r>
            <a:r>
              <a:rPr lang="en-GB" sz="2800" b="1" baseline="30000" dirty="0" smtClean="0">
                <a:solidFill>
                  <a:srgbClr val="FFFF00"/>
                </a:solidFill>
              </a:rPr>
              <a:t>-2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5143512"/>
            <a:ext cx="57246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Total radiation reflected by Mars</a:t>
            </a:r>
          </a:p>
          <a:p>
            <a:r>
              <a:rPr lang="en-GB" sz="3200" b="1" dirty="0" smtClean="0">
                <a:solidFill>
                  <a:srgbClr val="FFFF00"/>
                </a:solidFill>
              </a:rPr>
              <a:t>= A × </a:t>
            </a:r>
            <a:r>
              <a:rPr lang="en-GB" sz="3200" b="1" dirty="0" err="1" smtClean="0">
                <a:solidFill>
                  <a:srgbClr val="FFFF00"/>
                </a:solidFill>
              </a:rPr>
              <a:t>S</a:t>
            </a:r>
            <a:r>
              <a:rPr lang="en-GB" sz="3200" b="1" baseline="-25000" dirty="0" err="1" smtClean="0">
                <a:solidFill>
                  <a:srgbClr val="FFFF00"/>
                </a:solidFill>
              </a:rPr>
              <a:t>mars</a:t>
            </a:r>
            <a:r>
              <a:rPr lang="en-GB" sz="3200" b="1" dirty="0" smtClean="0">
                <a:solidFill>
                  <a:srgbClr val="FFFF00"/>
                </a:solidFill>
              </a:rPr>
              <a:t> ×  </a:t>
            </a:r>
            <a:r>
              <a:rPr lang="en-GB" sz="3200" b="1" dirty="0" smtClean="0">
                <a:solidFill>
                  <a:srgbClr val="FFFF00"/>
                </a:solidFill>
                <a:sym typeface="Symbol"/>
              </a:rPr>
              <a:t>R</a:t>
            </a:r>
            <a:r>
              <a:rPr lang="en-GB" sz="3200" b="1" baseline="30000" dirty="0" smtClean="0">
                <a:solidFill>
                  <a:srgbClr val="FFFF00"/>
                </a:solidFill>
                <a:sym typeface="Symbol"/>
              </a:rPr>
              <a:t>2</a:t>
            </a:r>
            <a:endParaRPr lang="en-GB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piter_saturn_retr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000108"/>
            <a:ext cx="7929618" cy="5298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0"/>
            <a:ext cx="4631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Planet positions &amp; motion</a:t>
            </a:r>
            <a:endParaRPr lang="en-GB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ne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6930" y="924801"/>
            <a:ext cx="5410140" cy="5008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0"/>
            <a:ext cx="4492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Principal planet positions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5929330"/>
            <a:ext cx="2480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  <a:sym typeface="Symbol"/>
              </a:rPr>
              <a:t>°  = elongation</a:t>
            </a:r>
            <a:endParaRPr lang="en-GB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piter_saturn_retr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000108"/>
            <a:ext cx="7929618" cy="5298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0"/>
            <a:ext cx="3409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Retrograde motion</a:t>
            </a:r>
            <a:endParaRPr lang="en-GB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s2005_6_tezel_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714356"/>
            <a:ext cx="4572000" cy="3048000"/>
          </a:xfrm>
          <a:prstGeom prst="rect">
            <a:avLst/>
          </a:prstGeom>
        </p:spPr>
      </p:pic>
      <p:pic>
        <p:nvPicPr>
          <p:cNvPr id="3" name="Picture 2" descr="retrogrademars03_tezel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0"/>
            <a:ext cx="3189567" cy="3721612"/>
          </a:xfrm>
          <a:prstGeom prst="rect">
            <a:avLst/>
          </a:prstGeom>
        </p:spPr>
      </p:pic>
      <p:pic>
        <p:nvPicPr>
          <p:cNvPr id="4" name="Picture 3" descr="ret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3857628"/>
            <a:ext cx="5877794" cy="2589832"/>
          </a:xfrm>
          <a:prstGeom prst="rect">
            <a:avLst/>
          </a:prstGeom>
        </p:spPr>
      </p:pic>
      <p:pic>
        <p:nvPicPr>
          <p:cNvPr id="5" name="Picture 4" descr="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929066"/>
            <a:ext cx="8176913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1504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Eclipses</a:t>
            </a:r>
            <a:endParaRPr lang="en-GB" sz="32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tse2006_03_29corona_vangorp_f1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215466" cy="6143644"/>
          </a:xfrm>
          <a:prstGeom prst="rect">
            <a:avLst/>
          </a:prstGeom>
        </p:spPr>
      </p:pic>
      <p:pic>
        <p:nvPicPr>
          <p:cNvPr id="5" name="Picture 4" descr="eclipse99_mir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igee aopg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022350"/>
            <a:ext cx="9080500" cy="4813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4165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Moon at perigee &amp; apogee</a:t>
            </a:r>
            <a:endParaRPr lang="en-GB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85728"/>
            <a:ext cx="3500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Solar System Contents</a:t>
            </a:r>
            <a:endParaRPr lang="en-GB" sz="28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THE_S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1143000"/>
            <a:ext cx="47752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3306" y="5786454"/>
            <a:ext cx="1448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One star</a:t>
            </a:r>
            <a:endParaRPr lang="en-GB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ar-aphelion-perihel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971550"/>
            <a:ext cx="8013700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2274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Lunar eclipses</a:t>
            </a:r>
            <a:endParaRPr lang="en-GB" sz="28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_39208275_lunar_eclipse_2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14421"/>
            <a:ext cx="3643338" cy="2728017"/>
          </a:xfrm>
          <a:prstGeom prst="rect">
            <a:avLst/>
          </a:prstGeom>
        </p:spPr>
      </p:pic>
      <p:pic>
        <p:nvPicPr>
          <p:cNvPr id="4" name="Picture 3" descr="ECLIP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071810"/>
            <a:ext cx="428625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 rot="10800000">
            <a:off x="428596" y="1285860"/>
            <a:ext cx="5500726" cy="914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714612" y="1285860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FFFF00"/>
                </a:solidFill>
                <a:sym typeface="Wingdings"/>
              </a:rPr>
              <a:t></a:t>
            </a:r>
            <a:endParaRPr lang="en-GB" sz="5400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43570" y="1500174"/>
            <a:ext cx="428628" cy="35719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322099" y="1393017"/>
            <a:ext cx="1143008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4357686" y="1071546"/>
            <a:ext cx="64294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15140" y="928670"/>
            <a:ext cx="18159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Earth’s orbit</a:t>
            </a:r>
          </a:p>
          <a:p>
            <a:r>
              <a:rPr lang="en-GB" sz="2400" b="1" dirty="0">
                <a:solidFill>
                  <a:srgbClr val="FFFF00"/>
                </a:solidFill>
              </a:rPr>
              <a:t>a</a:t>
            </a:r>
            <a:r>
              <a:rPr lang="en-GB" sz="2400" b="1" dirty="0" smtClean="0">
                <a:solidFill>
                  <a:srgbClr val="FFFF00"/>
                </a:solidFill>
              </a:rPr>
              <a:t>s seen from</a:t>
            </a:r>
          </a:p>
          <a:p>
            <a:r>
              <a:rPr lang="en-GB" sz="2400" b="1" dirty="0">
                <a:solidFill>
                  <a:srgbClr val="FFFF00"/>
                </a:solidFill>
              </a:rPr>
              <a:t>t</a:t>
            </a:r>
            <a:r>
              <a:rPr lang="en-GB" sz="2400" b="1" dirty="0" smtClean="0">
                <a:solidFill>
                  <a:srgbClr val="FFFF00"/>
                </a:solidFill>
              </a:rPr>
              <a:t>he Sun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0034" y="4500570"/>
            <a:ext cx="5500726" cy="914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14348" y="4786322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FFFF00"/>
                </a:solidFill>
                <a:sym typeface="Wingdings"/>
              </a:rPr>
              <a:t></a:t>
            </a:r>
            <a:endParaRPr lang="en-GB" sz="5400" dirty="0">
              <a:solidFill>
                <a:srgbClr val="FFFF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428728" y="5572140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678893" y="4679165"/>
            <a:ext cx="1143008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071802" y="4786322"/>
            <a:ext cx="428628" cy="35719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786578" y="4214818"/>
            <a:ext cx="21503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Sun’s  apparent</a:t>
            </a:r>
          </a:p>
          <a:p>
            <a:r>
              <a:rPr lang="en-GB" sz="2400" b="1" dirty="0">
                <a:solidFill>
                  <a:srgbClr val="FFFF00"/>
                </a:solidFill>
              </a:rPr>
              <a:t>o</a:t>
            </a:r>
            <a:r>
              <a:rPr lang="en-GB" sz="2400" b="1" dirty="0" smtClean="0">
                <a:solidFill>
                  <a:srgbClr val="FFFF00"/>
                </a:solidFill>
              </a:rPr>
              <a:t>rbit as seen</a:t>
            </a:r>
          </a:p>
          <a:p>
            <a:r>
              <a:rPr lang="en-GB" sz="2400" b="1" dirty="0" smtClean="0">
                <a:solidFill>
                  <a:srgbClr val="FFFF00"/>
                </a:solidFill>
              </a:rPr>
              <a:t> from the Earth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596" y="285728"/>
            <a:ext cx="3370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The Ecliptic (again)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 rot="1097378">
            <a:off x="576008" y="4411900"/>
            <a:ext cx="5500726" cy="914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214414" y="3500438"/>
            <a:ext cx="2338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Celestial Equator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th_ecliptic_po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000108"/>
            <a:ext cx="5572140" cy="5572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0"/>
            <a:ext cx="4439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North pole of the ecliptic</a:t>
            </a:r>
            <a:endParaRPr lang="en-GB" sz="3200" b="1" dirty="0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5357818" y="3929066"/>
            <a:ext cx="1214446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29388" y="5000636"/>
            <a:ext cx="23607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North celestial</a:t>
            </a:r>
          </a:p>
          <a:p>
            <a:r>
              <a:rPr lang="en-GB" sz="2800" b="1" dirty="0" smtClean="0">
                <a:solidFill>
                  <a:srgbClr val="FFFF00"/>
                </a:solidFill>
              </a:rPr>
              <a:t>pole is here</a:t>
            </a:r>
            <a:endParaRPr lang="en-GB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0"/>
            <a:ext cx="3478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Ecliptic coordinates</a:t>
            </a:r>
            <a:endParaRPr lang="en-GB" sz="32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2925694"/>
          </a:xfrm>
          <a:prstGeom prst="rect">
            <a:avLst/>
          </a:prstGeom>
        </p:spPr>
      </p:pic>
      <p:pic>
        <p:nvPicPr>
          <p:cNvPr id="4" name="Picture 3" descr="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4227"/>
            <a:ext cx="9144000" cy="2903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643042" y="6211887"/>
            <a:ext cx="5640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Calibri" pitchFamily="34" charset="0"/>
              </a:rPr>
              <a:t>Johannes </a:t>
            </a:r>
            <a:r>
              <a:rPr lang="en-GB" sz="3600" b="1" dirty="0" err="1">
                <a:solidFill>
                  <a:srgbClr val="FFFF00"/>
                </a:solidFill>
                <a:latin typeface="Calibri" pitchFamily="34" charset="0"/>
              </a:rPr>
              <a:t>Kepler</a:t>
            </a:r>
            <a:r>
              <a:rPr lang="en-GB" sz="3600" b="1" dirty="0">
                <a:solidFill>
                  <a:srgbClr val="FFFF00"/>
                </a:solidFill>
                <a:latin typeface="Calibri" pitchFamily="34" charset="0"/>
              </a:rPr>
              <a:t> 1571 - 1630</a:t>
            </a:r>
          </a:p>
        </p:txBody>
      </p:sp>
      <p:pic>
        <p:nvPicPr>
          <p:cNvPr id="10243" name="Picture 2" descr="Kepler_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785794"/>
            <a:ext cx="39751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0"/>
            <a:ext cx="5900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Kepler’s laws of planetary motion</a:t>
            </a:r>
            <a:endParaRPr lang="en-GB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trogrademars03_tezel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0"/>
            <a:ext cx="3244913" cy="3786190"/>
          </a:xfrm>
          <a:prstGeom prst="rect">
            <a:avLst/>
          </a:prstGeom>
        </p:spPr>
      </p:pic>
      <p:pic>
        <p:nvPicPr>
          <p:cNvPr id="8194" name="Picture 1" descr="epicycle-mov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3116"/>
            <a:ext cx="71977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4429124" y="2214554"/>
            <a:ext cx="2532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Calibri" pitchFamily="34" charset="0"/>
              </a:rPr>
              <a:t>The Epicycle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6314" y="285728"/>
            <a:ext cx="31435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Planetary motion</a:t>
            </a:r>
          </a:p>
          <a:p>
            <a:r>
              <a:rPr lang="en-GB" sz="3200" b="1" dirty="0" smtClean="0">
                <a:solidFill>
                  <a:srgbClr val="FFFF00"/>
                </a:solidFill>
              </a:rPr>
              <a:t>problems</a:t>
            </a:r>
            <a:endParaRPr lang="en-GB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Uraniborg_main_build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2214563"/>
            <a:ext cx="4754562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Tycho_Brah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857250"/>
            <a:ext cx="28860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3714750" y="714375"/>
            <a:ext cx="4852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>
                <a:solidFill>
                  <a:srgbClr val="FFFF00"/>
                </a:solidFill>
                <a:latin typeface="Calibri" pitchFamily="34" charset="0"/>
              </a:rPr>
              <a:t>Tycho Brahe 1546 - 1601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0" y="361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400" b="1">
                <a:ea typeface="Calibri" pitchFamily="34" charset="0"/>
                <a:cs typeface="Times New Roman" pitchFamily="18" charset="0"/>
              </a:rPr>
              <a:t> </a:t>
            </a:r>
            <a:r>
              <a:rPr lang="en-GB" sz="1100">
                <a:ea typeface="Calibri" pitchFamily="34" charset="0"/>
                <a:cs typeface="Times New Roman" pitchFamily="18" charset="0"/>
              </a:rPr>
              <a:t> </a:t>
            </a:r>
            <a:endParaRPr lang="en-GB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en-GB" sz="2400" i="1" dirty="0">
              <a:solidFill>
                <a:srgbClr val="FFFF00"/>
              </a:solidFill>
              <a:latin typeface="Calibri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en-GB" sz="4400" b="1" i="1" dirty="0">
                <a:solidFill>
                  <a:srgbClr val="FFFF00"/>
                </a:solidFill>
                <a:latin typeface="Calibri" pitchFamily="34" charset="0"/>
              </a:rPr>
              <a:t>Kepler’s Laws</a:t>
            </a:r>
          </a:p>
          <a:p>
            <a:pPr>
              <a:spcAft>
                <a:spcPts val="1000"/>
              </a:spcAft>
            </a:pPr>
            <a:endParaRPr lang="en-GB" sz="2400" i="1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spcAft>
                <a:spcPts val="1000"/>
              </a:spcAft>
            </a:pPr>
            <a:r>
              <a:rPr lang="en-GB" sz="2400" i="1" dirty="0">
                <a:solidFill>
                  <a:srgbClr val="FFFF00"/>
                </a:solidFill>
                <a:latin typeface="Calibri" pitchFamily="34" charset="0"/>
              </a:rPr>
              <a:t>First Law</a:t>
            </a:r>
            <a:r>
              <a:rPr lang="en-GB" sz="2400" dirty="0">
                <a:solidFill>
                  <a:srgbClr val="FFFF00"/>
                </a:solidFill>
                <a:latin typeface="Calibri" pitchFamily="34" charset="0"/>
              </a:rPr>
              <a:t>: The </a:t>
            </a:r>
            <a:r>
              <a:rPr lang="en-GB" sz="2400" b="1" dirty="0">
                <a:solidFill>
                  <a:srgbClr val="FFFF00"/>
                </a:solidFill>
                <a:latin typeface="Calibri" pitchFamily="34" charset="0"/>
              </a:rPr>
              <a:t>orbit of each planet is an ellipse with the Sun at one focus.</a:t>
            </a:r>
          </a:p>
          <a:p>
            <a:pPr>
              <a:spcAft>
                <a:spcPts val="1000"/>
              </a:spcAft>
            </a:pPr>
            <a:endParaRPr lang="en-GB" sz="2400" dirty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2400" i="1" dirty="0">
                <a:solidFill>
                  <a:srgbClr val="FFFF00"/>
                </a:solidFill>
                <a:latin typeface="Calibri" pitchFamily="34" charset="0"/>
              </a:rPr>
              <a:t>Second Law</a:t>
            </a:r>
            <a:r>
              <a:rPr lang="en-GB" sz="2400" dirty="0">
                <a:solidFill>
                  <a:srgbClr val="FFFF00"/>
                </a:solidFill>
                <a:latin typeface="Calibri" pitchFamily="34" charset="0"/>
              </a:rPr>
              <a:t>: </a:t>
            </a:r>
            <a:r>
              <a:rPr lang="en-GB" sz="2400" b="1" dirty="0">
                <a:solidFill>
                  <a:srgbClr val="FFFF00"/>
                </a:solidFill>
                <a:latin typeface="Calibri" pitchFamily="34" charset="0"/>
              </a:rPr>
              <a:t>The rate at which the radius vector sweeps out an area on the ellipse is a constant.</a:t>
            </a:r>
          </a:p>
          <a:p>
            <a:pPr>
              <a:spcAft>
                <a:spcPts val="1000"/>
              </a:spcAft>
            </a:pPr>
            <a:endParaRPr lang="en-GB" sz="2400" b="1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spcAft>
                <a:spcPts val="1000"/>
              </a:spcAft>
            </a:pPr>
            <a:r>
              <a:rPr lang="en-GB" sz="2400" i="1" dirty="0">
                <a:solidFill>
                  <a:srgbClr val="FFFF00"/>
                </a:solidFill>
                <a:latin typeface="Calibri" pitchFamily="34" charset="0"/>
              </a:rPr>
              <a:t>Third Law: </a:t>
            </a:r>
            <a:r>
              <a:rPr lang="en-GB" sz="2400" b="1" dirty="0">
                <a:solidFill>
                  <a:srgbClr val="FFFF00"/>
                </a:solidFill>
                <a:latin typeface="Calibri" pitchFamily="34" charset="0"/>
              </a:rPr>
              <a:t>The ratio of the semi-major axis cubed to the orbital period squared is the same constant for all the planets.</a:t>
            </a:r>
          </a:p>
          <a:p>
            <a:pPr>
              <a:spcAft>
                <a:spcPts val="1000"/>
              </a:spcAft>
            </a:pPr>
            <a:r>
              <a:rPr lang="en-GB" sz="2400" b="1" dirty="0">
                <a:solidFill>
                  <a:srgbClr val="FFFF00"/>
                </a:solidFill>
                <a:latin typeface="Calibri" pitchFamily="34" charset="0"/>
              </a:rPr>
              <a:t>i.e.   </a:t>
            </a:r>
          </a:p>
          <a:p>
            <a:pPr>
              <a:spcAft>
                <a:spcPts val="1000"/>
              </a:spcAft>
            </a:pPr>
            <a:r>
              <a:rPr lang="en-GB" sz="2400" b="1" dirty="0">
                <a:solidFill>
                  <a:srgbClr val="FFFF00"/>
                </a:solidFill>
                <a:latin typeface="Calibri" pitchFamily="34" charset="0"/>
              </a:rPr>
              <a:t>                         is a constant, where P is the planet’s orbital period.</a:t>
            </a:r>
          </a:p>
          <a:p>
            <a:endParaRPr lang="en-US" dirty="0"/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5500688"/>
            <a:ext cx="5762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2400">
                <a:ea typeface="Calibri" pitchFamily="34" charset="0"/>
                <a:cs typeface="Times New Roman" pitchFamily="18" charset="0"/>
              </a:rPr>
              <a:t> </a:t>
            </a:r>
            <a:r>
              <a:rPr lang="en-GB" sz="1100">
                <a:ea typeface="Calibri" pitchFamily="34" charset="0"/>
                <a:cs typeface="Times New Roman" pitchFamily="18" charset="0"/>
              </a:rPr>
              <a:t> </a:t>
            </a:r>
            <a:endParaRPr lang="en-GB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714488"/>
            <a:ext cx="8643966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4429132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0" y="307181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5286388"/>
            <a:ext cx="8501090" cy="15716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ellipse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429000" y="285750"/>
            <a:ext cx="1998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FFFF00"/>
                </a:solidFill>
                <a:latin typeface="Calibri" pitchFamily="34" charset="0"/>
              </a:rPr>
              <a:t>The Ellipse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6072206"/>
            <a:ext cx="1276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FFFF00"/>
                </a:solidFill>
              </a:rPr>
              <a:t>Directrix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3834" y="6072206"/>
            <a:ext cx="1276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FFFF00"/>
                </a:solidFill>
              </a:rPr>
              <a:t>Directrix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2357430"/>
            <a:ext cx="156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Area = </a:t>
            </a:r>
            <a:r>
              <a:rPr lang="en-GB" sz="2400" b="1" dirty="0" smtClean="0">
                <a:solidFill>
                  <a:srgbClr val="FFFF00"/>
                </a:solidFill>
                <a:sym typeface="Symbol"/>
              </a:rPr>
              <a:t></a:t>
            </a:r>
            <a:r>
              <a:rPr lang="en-GB" sz="2400" b="1" dirty="0" err="1" smtClean="0">
                <a:solidFill>
                  <a:srgbClr val="FFFF00"/>
                </a:solidFill>
                <a:sym typeface="Symbol"/>
              </a:rPr>
              <a:t>ab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642918"/>
            <a:ext cx="3012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GF</a:t>
            </a:r>
            <a:r>
              <a:rPr lang="en-GB" sz="2400" b="1" baseline="-25000" dirty="0" smtClean="0">
                <a:solidFill>
                  <a:srgbClr val="FFFF00"/>
                </a:solidFill>
              </a:rPr>
              <a:t>1</a:t>
            </a:r>
            <a:r>
              <a:rPr lang="en-GB" sz="2400" b="1" dirty="0" smtClean="0">
                <a:solidFill>
                  <a:srgbClr val="FFFF00"/>
                </a:solidFill>
              </a:rPr>
              <a:t>/GZ</a:t>
            </a:r>
            <a:r>
              <a:rPr lang="en-GB" sz="2400" b="1" baseline="-25000" dirty="0" smtClean="0">
                <a:solidFill>
                  <a:srgbClr val="FFFF00"/>
                </a:solidFill>
              </a:rPr>
              <a:t>1</a:t>
            </a:r>
            <a:r>
              <a:rPr lang="en-GB" sz="2400" b="1" dirty="0" smtClean="0">
                <a:solidFill>
                  <a:srgbClr val="FFFF00"/>
                </a:solidFill>
              </a:rPr>
              <a:t> = GF</a:t>
            </a:r>
            <a:r>
              <a:rPr lang="en-GB" sz="2400" b="1" baseline="-25000" dirty="0" smtClean="0">
                <a:solidFill>
                  <a:srgbClr val="FFFF00"/>
                </a:solidFill>
              </a:rPr>
              <a:t>2</a:t>
            </a:r>
            <a:r>
              <a:rPr lang="en-GB" sz="2400" b="1" dirty="0" smtClean="0">
                <a:solidFill>
                  <a:srgbClr val="FFFF00"/>
                </a:solidFill>
              </a:rPr>
              <a:t>/GZ</a:t>
            </a:r>
            <a:r>
              <a:rPr lang="en-GB" sz="2400" b="1" baseline="-25000" dirty="0" smtClean="0">
                <a:solidFill>
                  <a:srgbClr val="FFFF00"/>
                </a:solidFill>
              </a:rPr>
              <a:t>2</a:t>
            </a:r>
            <a:r>
              <a:rPr lang="en-GB" sz="2400" b="1" dirty="0" smtClean="0">
                <a:solidFill>
                  <a:srgbClr val="FFFF00"/>
                </a:solidFill>
              </a:rPr>
              <a:t> = </a:t>
            </a:r>
            <a:r>
              <a:rPr lang="en-GB" sz="2400" b="1" baseline="-25000" dirty="0" smtClean="0">
                <a:solidFill>
                  <a:srgbClr val="FFFF00"/>
                </a:solidFill>
              </a:rPr>
              <a:t> </a:t>
            </a:r>
            <a:r>
              <a:rPr lang="en-GB" sz="2400" b="1" dirty="0" smtClean="0">
                <a:solidFill>
                  <a:srgbClr val="FFFF00"/>
                </a:solidFill>
              </a:rPr>
              <a:t>e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1357298"/>
            <a:ext cx="3072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e = </a:t>
            </a:r>
            <a:r>
              <a:rPr lang="en-GB" sz="2800" b="1" i="1" dirty="0" smtClean="0">
                <a:solidFill>
                  <a:srgbClr val="FFFF00"/>
                </a:solidFill>
              </a:rPr>
              <a:t>eccentricity </a:t>
            </a:r>
            <a:r>
              <a:rPr lang="en-GB" sz="2800" b="1" dirty="0" smtClean="0">
                <a:solidFill>
                  <a:srgbClr val="FFFF00"/>
                </a:solidFill>
              </a:rPr>
              <a:t>(&lt;1)</a:t>
            </a:r>
            <a:endParaRPr lang="en-GB" sz="2800" b="1" dirty="0">
              <a:solidFill>
                <a:srgbClr val="FFFF00"/>
              </a:solidFill>
            </a:endParaRPr>
          </a:p>
        </p:txBody>
      </p:sp>
      <p:pic>
        <p:nvPicPr>
          <p:cNvPr id="11" name="Picture 10" descr="Cart eqtn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85728"/>
            <a:ext cx="21161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57818" y="1428736"/>
            <a:ext cx="2601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Cartesian equation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4185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Inner planets (not to scale)</a:t>
            </a:r>
            <a:endParaRPr lang="en-GB" sz="28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Mercury_in_color_c1000_700_4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571480"/>
            <a:ext cx="2428892" cy="2428892"/>
          </a:xfrm>
          <a:prstGeom prst="rect">
            <a:avLst/>
          </a:prstGeom>
        </p:spPr>
      </p:pic>
      <p:pic>
        <p:nvPicPr>
          <p:cNvPr id="4" name="Picture 3" descr="Venus-re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3" y="500043"/>
            <a:ext cx="2571769" cy="2571769"/>
          </a:xfrm>
          <a:prstGeom prst="rect">
            <a:avLst/>
          </a:prstGeom>
        </p:spPr>
      </p:pic>
      <p:pic>
        <p:nvPicPr>
          <p:cNvPr id="5" name="Picture 4" descr="2007-1003ear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643314"/>
            <a:ext cx="2643206" cy="2643206"/>
          </a:xfrm>
          <a:prstGeom prst="rect">
            <a:avLst/>
          </a:prstGeom>
        </p:spPr>
      </p:pic>
      <p:pic>
        <p:nvPicPr>
          <p:cNvPr id="6" name="Picture 5" descr="hst_mars0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3571876"/>
            <a:ext cx="2857496" cy="2857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414" y="3071810"/>
            <a:ext cx="991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Mercury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6578" y="6488668"/>
            <a:ext cx="67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Mars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6215082"/>
            <a:ext cx="693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Earth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3702" y="3071810"/>
            <a:ext cx="762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Venus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ellipse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43504" y="5572140"/>
            <a:ext cx="2855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  <a:latin typeface="Calibri" pitchFamily="34" charset="0"/>
              </a:rPr>
              <a:t>F</a:t>
            </a:r>
            <a:r>
              <a:rPr lang="en-GB" sz="2800" b="1" baseline="-25000" dirty="0" smtClean="0">
                <a:solidFill>
                  <a:srgbClr val="FFFF00"/>
                </a:solidFill>
                <a:latin typeface="Calibri" pitchFamily="34" charset="0"/>
              </a:rPr>
              <a:t>1</a:t>
            </a:r>
            <a:r>
              <a:rPr lang="en-GB" sz="2800" b="1" dirty="0" smtClean="0">
                <a:solidFill>
                  <a:srgbClr val="FFFF00"/>
                </a:solidFill>
                <a:latin typeface="Calibri" pitchFamily="34" charset="0"/>
              </a:rPr>
              <a:t>PA = </a:t>
            </a:r>
            <a:r>
              <a:rPr lang="en-GB" sz="2800" b="1" i="1" dirty="0" smtClean="0">
                <a:solidFill>
                  <a:srgbClr val="FFFF00"/>
                </a:solidFill>
                <a:latin typeface="Calibri" pitchFamily="34" charset="0"/>
              </a:rPr>
              <a:t>Periapsis</a:t>
            </a:r>
            <a:r>
              <a:rPr lang="en-GB" sz="2800" b="1" dirty="0" smtClean="0">
                <a:solidFill>
                  <a:srgbClr val="FFFF00"/>
                </a:solidFill>
                <a:latin typeface="Calibri" pitchFamily="34" charset="0"/>
              </a:rPr>
              <a:t> r</a:t>
            </a:r>
            <a:r>
              <a:rPr lang="en-GB" sz="2800" b="1" baseline="-25000" dirty="0" smtClean="0">
                <a:solidFill>
                  <a:srgbClr val="FFFF00"/>
                </a:solidFill>
                <a:latin typeface="Calibri" pitchFamily="34" charset="0"/>
              </a:rPr>
              <a:t>1</a:t>
            </a:r>
            <a:endParaRPr lang="en-GB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85786" y="5500702"/>
            <a:ext cx="27365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  <a:latin typeface="Calibri" pitchFamily="34" charset="0"/>
              </a:rPr>
              <a:t>F</a:t>
            </a:r>
            <a:r>
              <a:rPr lang="en-GB" sz="2800" b="1" baseline="-25000" dirty="0" smtClean="0">
                <a:solidFill>
                  <a:srgbClr val="FFFF00"/>
                </a:solidFill>
                <a:latin typeface="Calibri" pitchFamily="34" charset="0"/>
              </a:rPr>
              <a:t>1</a:t>
            </a:r>
            <a:r>
              <a:rPr lang="en-GB" sz="2800" b="1" dirty="0" smtClean="0">
                <a:solidFill>
                  <a:srgbClr val="FFFF00"/>
                </a:solidFill>
                <a:latin typeface="Calibri" pitchFamily="34" charset="0"/>
              </a:rPr>
              <a:t>AA = </a:t>
            </a:r>
            <a:r>
              <a:rPr lang="en-GB" sz="2800" b="1" i="1" dirty="0" err="1" smtClean="0">
                <a:solidFill>
                  <a:srgbClr val="FFFF00"/>
                </a:solidFill>
                <a:latin typeface="Calibri" pitchFamily="34" charset="0"/>
              </a:rPr>
              <a:t>Apapsis</a:t>
            </a:r>
            <a:r>
              <a:rPr lang="en-GB" sz="2800" b="1" dirty="0" smtClean="0">
                <a:solidFill>
                  <a:srgbClr val="FFFF00"/>
                </a:solidFill>
                <a:latin typeface="Calibri" pitchFamily="34" charset="0"/>
              </a:rPr>
              <a:t> r</a:t>
            </a:r>
            <a:r>
              <a:rPr lang="en-GB" sz="2800" b="1" baseline="-25000" dirty="0" smtClean="0">
                <a:solidFill>
                  <a:srgbClr val="FFFF00"/>
                </a:solidFill>
                <a:latin typeface="Calibri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-428660" y="2285992"/>
            <a:ext cx="235745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7224" y="642918"/>
            <a:ext cx="2383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Line of </a:t>
            </a:r>
            <a:r>
              <a:rPr lang="en-GB" sz="2800" b="1" dirty="0" err="1" smtClean="0">
                <a:solidFill>
                  <a:srgbClr val="FFFF00"/>
                </a:solidFill>
              </a:rPr>
              <a:t>apsides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7224" y="0"/>
            <a:ext cx="4380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For an orbiting body at P</a:t>
            </a:r>
            <a:endParaRPr lang="en-GB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llipse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14942" y="5286388"/>
            <a:ext cx="2673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  <a:latin typeface="Calibri" pitchFamily="34" charset="0"/>
              </a:rPr>
              <a:t>r = Radius vector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14942" y="6000768"/>
            <a:ext cx="2747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 = True anomaly</a:t>
            </a:r>
            <a:endParaRPr lang="en-GB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0"/>
            <a:ext cx="4380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For an orbiting body at P</a:t>
            </a:r>
            <a:endParaRPr lang="en-GB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ps2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2928958" cy="283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polar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500570"/>
            <a:ext cx="33099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14876" y="2643182"/>
            <a:ext cx="31035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Important ellipse</a:t>
            </a:r>
          </a:p>
          <a:p>
            <a:r>
              <a:rPr lang="en-GB" sz="3200" b="1" dirty="0" smtClean="0">
                <a:solidFill>
                  <a:srgbClr val="FFFF00"/>
                </a:solidFill>
              </a:rPr>
              <a:t>properties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5000636"/>
            <a:ext cx="28975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Polar form of</a:t>
            </a:r>
          </a:p>
          <a:p>
            <a:r>
              <a:rPr lang="en-GB" sz="3200" b="1" dirty="0" smtClean="0">
                <a:solidFill>
                  <a:srgbClr val="FFFF00"/>
                </a:solidFill>
              </a:rPr>
              <a:t>Ellipse equation</a:t>
            </a:r>
            <a:endParaRPr lang="en-GB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0"/>
            <a:ext cx="4804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Example: Proof of  OF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1</a:t>
            </a:r>
            <a:r>
              <a:rPr lang="en-GB" sz="3200" b="1" dirty="0" smtClean="0">
                <a:solidFill>
                  <a:schemeClr val="bg1"/>
                </a:solidFill>
              </a:rPr>
              <a:t> = </a:t>
            </a:r>
            <a:r>
              <a:rPr lang="en-GB" sz="3200" b="1" dirty="0" err="1" smtClean="0">
                <a:solidFill>
                  <a:schemeClr val="bg1"/>
                </a:solidFill>
              </a:rPr>
              <a:t>ae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357422" y="1500174"/>
            <a:ext cx="4214842" cy="250033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5822165" y="2750339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2"/>
          </p:cNvCxnSpPr>
          <p:nvPr/>
        </p:nvCxnSpPr>
        <p:spPr>
          <a:xfrm rot="10800000" flipH="1">
            <a:off x="2357422" y="2714621"/>
            <a:ext cx="5500726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86248" y="2285992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O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2285992"/>
            <a:ext cx="38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F</a:t>
            </a:r>
            <a:r>
              <a:rPr lang="en-GB" sz="2000" b="1" baseline="-25000" dirty="0" smtClean="0">
                <a:solidFill>
                  <a:schemeClr val="bg1"/>
                </a:solidFill>
              </a:rPr>
              <a:t>1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2264" y="2357430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P</a:t>
            </a:r>
            <a:r>
              <a:rPr lang="en-GB" sz="2000" b="1" baseline="-25000" dirty="0" smtClean="0">
                <a:solidFill>
                  <a:schemeClr val="bg1"/>
                </a:solidFill>
              </a:rPr>
              <a:t>1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356" y="2357430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P</a:t>
            </a:r>
            <a:r>
              <a:rPr lang="en-GB" sz="2000" b="1" baseline="-25000" dirty="0" smtClean="0">
                <a:solidFill>
                  <a:schemeClr val="bg1"/>
                </a:solidFill>
              </a:rPr>
              <a:t>2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9586" y="2357430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Z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071810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P</a:t>
            </a:r>
            <a:r>
              <a:rPr lang="en-GB" sz="2400" b="1" baseline="-25000" dirty="0" smtClean="0">
                <a:solidFill>
                  <a:schemeClr val="bg1"/>
                </a:solidFill>
              </a:rPr>
              <a:t>1</a:t>
            </a:r>
            <a:r>
              <a:rPr lang="en-GB" sz="2400" b="1" dirty="0" smtClean="0">
                <a:solidFill>
                  <a:schemeClr val="bg1"/>
                </a:solidFill>
              </a:rPr>
              <a:t>P</a:t>
            </a:r>
            <a:r>
              <a:rPr lang="en-GB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GB" sz="2400" b="1" dirty="0" smtClean="0">
                <a:solidFill>
                  <a:schemeClr val="bg1"/>
                </a:solidFill>
              </a:rPr>
              <a:t> = 2a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714752"/>
            <a:ext cx="3089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P</a:t>
            </a:r>
            <a:r>
              <a:rPr lang="en-GB" sz="2400" b="1" baseline="-25000" dirty="0" smtClean="0">
                <a:solidFill>
                  <a:schemeClr val="bg1"/>
                </a:solidFill>
              </a:rPr>
              <a:t>1</a:t>
            </a:r>
            <a:r>
              <a:rPr lang="en-GB" sz="2400" b="1" dirty="0" smtClean="0">
                <a:solidFill>
                  <a:schemeClr val="bg1"/>
                </a:solidFill>
              </a:rPr>
              <a:t>F</a:t>
            </a:r>
            <a:r>
              <a:rPr lang="en-GB" sz="2400" b="1" baseline="-25000" dirty="0" smtClean="0">
                <a:solidFill>
                  <a:schemeClr val="bg1"/>
                </a:solidFill>
              </a:rPr>
              <a:t>1</a:t>
            </a:r>
            <a:r>
              <a:rPr lang="en-GB" sz="2400" b="1" dirty="0" smtClean="0">
                <a:solidFill>
                  <a:schemeClr val="bg1"/>
                </a:solidFill>
              </a:rPr>
              <a:t> = eP</a:t>
            </a:r>
            <a:r>
              <a:rPr lang="en-GB" sz="2400" b="1" baseline="-25000" dirty="0" smtClean="0">
                <a:solidFill>
                  <a:schemeClr val="bg1"/>
                </a:solidFill>
              </a:rPr>
              <a:t>1</a:t>
            </a:r>
            <a:r>
              <a:rPr lang="en-GB" sz="2400" b="1" dirty="0" smtClean="0">
                <a:solidFill>
                  <a:schemeClr val="bg1"/>
                </a:solidFill>
              </a:rPr>
              <a:t>Z: P</a:t>
            </a:r>
            <a:r>
              <a:rPr lang="en-GB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GB" sz="2400" b="1" dirty="0" smtClean="0">
                <a:solidFill>
                  <a:schemeClr val="bg1"/>
                </a:solidFill>
              </a:rPr>
              <a:t>F</a:t>
            </a:r>
            <a:r>
              <a:rPr lang="en-GB" sz="2400" b="1" baseline="-25000" dirty="0" smtClean="0">
                <a:solidFill>
                  <a:schemeClr val="bg1"/>
                </a:solidFill>
              </a:rPr>
              <a:t>1</a:t>
            </a:r>
            <a:r>
              <a:rPr lang="en-GB" sz="2400" b="1" dirty="0" smtClean="0">
                <a:solidFill>
                  <a:schemeClr val="bg1"/>
                </a:solidFill>
              </a:rPr>
              <a:t> = eP</a:t>
            </a:r>
            <a:r>
              <a:rPr lang="en-GB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GB" sz="2400" b="1" dirty="0" smtClean="0">
                <a:solidFill>
                  <a:schemeClr val="bg1"/>
                </a:solidFill>
              </a:rPr>
              <a:t>Z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429132"/>
            <a:ext cx="4474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P</a:t>
            </a:r>
            <a:r>
              <a:rPr lang="en-GB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GB" sz="2400" b="1" dirty="0" smtClean="0">
                <a:solidFill>
                  <a:schemeClr val="bg1"/>
                </a:solidFill>
              </a:rPr>
              <a:t>F</a:t>
            </a:r>
            <a:r>
              <a:rPr lang="en-GB" sz="2400" b="1" baseline="-25000" dirty="0" smtClean="0">
                <a:solidFill>
                  <a:schemeClr val="bg1"/>
                </a:solidFill>
              </a:rPr>
              <a:t>1</a:t>
            </a:r>
            <a:r>
              <a:rPr lang="en-GB" sz="2400" b="1" dirty="0" smtClean="0">
                <a:solidFill>
                  <a:schemeClr val="bg1"/>
                </a:solidFill>
              </a:rPr>
              <a:t> – P</a:t>
            </a:r>
            <a:r>
              <a:rPr lang="en-GB" sz="2400" b="1" baseline="-25000" dirty="0" smtClean="0">
                <a:solidFill>
                  <a:schemeClr val="bg1"/>
                </a:solidFill>
              </a:rPr>
              <a:t>1</a:t>
            </a:r>
            <a:r>
              <a:rPr lang="en-GB" sz="2400" b="1" dirty="0" smtClean="0">
                <a:solidFill>
                  <a:schemeClr val="bg1"/>
                </a:solidFill>
              </a:rPr>
              <a:t>F</a:t>
            </a:r>
            <a:r>
              <a:rPr lang="en-GB" sz="2400" b="1" baseline="-25000" dirty="0" smtClean="0">
                <a:solidFill>
                  <a:schemeClr val="bg1"/>
                </a:solidFill>
              </a:rPr>
              <a:t>1</a:t>
            </a:r>
            <a:r>
              <a:rPr lang="en-GB" sz="2400" b="1" dirty="0" smtClean="0">
                <a:solidFill>
                  <a:schemeClr val="bg1"/>
                </a:solidFill>
              </a:rPr>
              <a:t> = e(P</a:t>
            </a:r>
            <a:r>
              <a:rPr lang="en-GB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GB" sz="2400" b="1" dirty="0" smtClean="0">
                <a:solidFill>
                  <a:schemeClr val="bg1"/>
                </a:solidFill>
              </a:rPr>
              <a:t>Z - P</a:t>
            </a:r>
            <a:r>
              <a:rPr lang="en-GB" sz="2400" b="1" baseline="-25000" dirty="0" smtClean="0">
                <a:solidFill>
                  <a:schemeClr val="bg1"/>
                </a:solidFill>
              </a:rPr>
              <a:t>1</a:t>
            </a:r>
            <a:r>
              <a:rPr lang="en-GB" sz="2400" b="1" dirty="0" smtClean="0">
                <a:solidFill>
                  <a:schemeClr val="bg1"/>
                </a:solidFill>
              </a:rPr>
              <a:t>Z) = e × 2a 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214950"/>
            <a:ext cx="5061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Also: P</a:t>
            </a:r>
            <a:r>
              <a:rPr lang="en-GB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GB" sz="2400" b="1" dirty="0" smtClean="0">
                <a:solidFill>
                  <a:schemeClr val="bg1"/>
                </a:solidFill>
              </a:rPr>
              <a:t>F</a:t>
            </a:r>
            <a:r>
              <a:rPr lang="en-GB" sz="2400" b="1" baseline="-25000" dirty="0" smtClean="0">
                <a:solidFill>
                  <a:schemeClr val="bg1"/>
                </a:solidFill>
              </a:rPr>
              <a:t>1</a:t>
            </a:r>
            <a:r>
              <a:rPr lang="en-GB" sz="2400" b="1" dirty="0" smtClean="0">
                <a:solidFill>
                  <a:schemeClr val="bg1"/>
                </a:solidFill>
              </a:rPr>
              <a:t> = a + OF</a:t>
            </a:r>
            <a:r>
              <a:rPr lang="en-GB" sz="2400" b="1" baseline="-25000" dirty="0" smtClean="0">
                <a:solidFill>
                  <a:schemeClr val="bg1"/>
                </a:solidFill>
              </a:rPr>
              <a:t>1</a:t>
            </a:r>
            <a:r>
              <a:rPr lang="en-GB" sz="2400" b="1" dirty="0" smtClean="0">
                <a:solidFill>
                  <a:schemeClr val="bg1"/>
                </a:solidFill>
              </a:rPr>
              <a:t> &amp; P</a:t>
            </a:r>
            <a:r>
              <a:rPr lang="en-GB" sz="2400" b="1" baseline="-25000" dirty="0" smtClean="0">
                <a:solidFill>
                  <a:schemeClr val="bg1"/>
                </a:solidFill>
              </a:rPr>
              <a:t>1</a:t>
            </a:r>
            <a:r>
              <a:rPr lang="en-GB" sz="2400" b="1" dirty="0" smtClean="0">
                <a:solidFill>
                  <a:schemeClr val="bg1"/>
                </a:solidFill>
              </a:rPr>
              <a:t>F</a:t>
            </a:r>
            <a:r>
              <a:rPr lang="en-GB" sz="2400" b="1" baseline="-25000" dirty="0" smtClean="0">
                <a:solidFill>
                  <a:schemeClr val="bg1"/>
                </a:solidFill>
              </a:rPr>
              <a:t>1</a:t>
            </a:r>
            <a:r>
              <a:rPr lang="en-GB" sz="2400" b="1" dirty="0" smtClean="0">
                <a:solidFill>
                  <a:schemeClr val="bg1"/>
                </a:solidFill>
              </a:rPr>
              <a:t> = a – OF</a:t>
            </a:r>
            <a:r>
              <a:rPr lang="en-GB" sz="2400" b="1" baseline="-25000" dirty="0" smtClean="0">
                <a:solidFill>
                  <a:schemeClr val="bg1"/>
                </a:solidFill>
              </a:rPr>
              <a:t>1</a:t>
            </a:r>
            <a:r>
              <a:rPr lang="en-GB" sz="2400" b="1" dirty="0" smtClean="0">
                <a:solidFill>
                  <a:schemeClr val="bg1"/>
                </a:solidFill>
              </a:rPr>
              <a:t>      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929330"/>
            <a:ext cx="5928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sym typeface="Symbol"/>
              </a:rPr>
              <a:t></a:t>
            </a:r>
            <a:r>
              <a:rPr lang="en-GB" sz="2400" b="1" dirty="0" smtClean="0">
                <a:solidFill>
                  <a:schemeClr val="bg1"/>
                </a:solidFill>
              </a:rPr>
              <a:t> P</a:t>
            </a:r>
            <a:r>
              <a:rPr lang="en-GB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GB" sz="2400" b="1" dirty="0" smtClean="0">
                <a:solidFill>
                  <a:schemeClr val="bg1"/>
                </a:solidFill>
              </a:rPr>
              <a:t>F</a:t>
            </a:r>
            <a:r>
              <a:rPr lang="en-GB" sz="2400" b="1" baseline="-25000" dirty="0" smtClean="0">
                <a:solidFill>
                  <a:schemeClr val="bg1"/>
                </a:solidFill>
              </a:rPr>
              <a:t>1</a:t>
            </a:r>
            <a:r>
              <a:rPr lang="en-GB" sz="2400" b="1" dirty="0" smtClean="0">
                <a:solidFill>
                  <a:schemeClr val="bg1"/>
                </a:solidFill>
              </a:rPr>
              <a:t> – P</a:t>
            </a:r>
            <a:r>
              <a:rPr lang="en-GB" sz="2400" b="1" baseline="-25000" dirty="0" smtClean="0">
                <a:solidFill>
                  <a:schemeClr val="bg1"/>
                </a:solidFill>
              </a:rPr>
              <a:t>1</a:t>
            </a:r>
            <a:r>
              <a:rPr lang="en-GB" sz="2400" b="1" dirty="0" smtClean="0">
                <a:solidFill>
                  <a:schemeClr val="bg1"/>
                </a:solidFill>
              </a:rPr>
              <a:t>F</a:t>
            </a:r>
            <a:r>
              <a:rPr lang="en-GB" sz="2400" b="1" baseline="-25000" dirty="0" smtClean="0">
                <a:solidFill>
                  <a:schemeClr val="bg1"/>
                </a:solidFill>
              </a:rPr>
              <a:t>1</a:t>
            </a:r>
            <a:r>
              <a:rPr lang="en-GB" sz="2400" b="1" dirty="0" smtClean="0">
                <a:solidFill>
                  <a:schemeClr val="bg1"/>
                </a:solidFill>
              </a:rPr>
              <a:t> = 2OF</a:t>
            </a:r>
            <a:r>
              <a:rPr lang="en-GB" sz="2400" b="1" baseline="-25000" dirty="0" smtClean="0">
                <a:solidFill>
                  <a:schemeClr val="bg1"/>
                </a:solidFill>
              </a:rPr>
              <a:t>1</a:t>
            </a:r>
            <a:r>
              <a:rPr lang="en-GB" sz="2400" b="1" dirty="0" smtClean="0">
                <a:solidFill>
                  <a:schemeClr val="bg1"/>
                </a:solidFill>
              </a:rPr>
              <a:t> = e × 2a: Hence OF</a:t>
            </a:r>
            <a:r>
              <a:rPr lang="en-GB" sz="2400" b="1" baseline="-25000" dirty="0" smtClean="0">
                <a:solidFill>
                  <a:schemeClr val="bg1"/>
                </a:solidFill>
              </a:rPr>
              <a:t>1</a:t>
            </a:r>
            <a:r>
              <a:rPr lang="en-GB" sz="2400" b="1" dirty="0" smtClean="0">
                <a:solidFill>
                  <a:schemeClr val="bg1"/>
                </a:solidFill>
              </a:rPr>
              <a:t> = ea </a:t>
            </a:r>
            <a:endParaRPr lang="en-GB" sz="2400" b="1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4322761" y="274954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5394331" y="274954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28992" y="2857496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a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57818" y="2857496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a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kep 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2643182" cy="211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428596" y="0"/>
            <a:ext cx="2051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Calibri" pitchFamily="34" charset="0"/>
              </a:rPr>
              <a:t>Kepler’s</a:t>
            </a:r>
          </a:p>
          <a:p>
            <a:r>
              <a:rPr lang="en-GB" sz="3600" b="1" dirty="0">
                <a:solidFill>
                  <a:srgbClr val="FFFF00"/>
                </a:solidFill>
                <a:latin typeface="Calibri" pitchFamily="34" charset="0"/>
              </a:rPr>
              <a:t>Third Law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3786182" y="2000240"/>
            <a:ext cx="1866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Calibri" pitchFamily="34" charset="0"/>
              </a:rPr>
              <a:t>= 1 if…</a:t>
            </a: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357158" y="3786190"/>
            <a:ext cx="5816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  <a:latin typeface="Calibri" pitchFamily="34" charset="0"/>
              </a:rPr>
              <a:t>a is in A.U.’s</a:t>
            </a:r>
          </a:p>
          <a:p>
            <a:r>
              <a:rPr lang="en-GB" sz="3200" b="1" dirty="0">
                <a:solidFill>
                  <a:srgbClr val="FFFF00"/>
                </a:solidFill>
                <a:latin typeface="Calibri" pitchFamily="34" charset="0"/>
              </a:rPr>
              <a:t>P in sidereal years (365.257 days)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5357826"/>
            <a:ext cx="6662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We need to determine a for the Earth.</a:t>
            </a:r>
            <a:endParaRPr lang="en-GB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j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214438"/>
            <a:ext cx="68580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2000232" y="357166"/>
            <a:ext cx="5266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  <a:latin typeface="Calibri" pitchFamily="34" charset="0"/>
              </a:rPr>
              <a:t>Finding the Astronomical Unit</a:t>
            </a:r>
            <a:endParaRPr lang="en-GB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2286000" y="5929313"/>
            <a:ext cx="4848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FFFF00"/>
                </a:solidFill>
                <a:latin typeface="Calibri" pitchFamily="34" charset="0"/>
              </a:rPr>
              <a:t>Jeremiah Horrocks  1619 - 1641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vt2004_westlak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9888"/>
            <a:ext cx="9144000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472" y="0"/>
            <a:ext cx="4509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The 2004 transit of Venus</a:t>
            </a:r>
            <a:endParaRPr lang="en-GB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Owner\Desktop\v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61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433er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4488"/>
            <a:ext cx="9144000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571500" y="642938"/>
            <a:ext cx="3533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>
                <a:solidFill>
                  <a:srgbClr val="FFFF00"/>
                </a:solidFill>
                <a:latin typeface="Calibri" pitchFamily="34" charset="0"/>
              </a:rPr>
              <a:t>The Asteroid Eros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Venus-re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8863" y="1185863"/>
            <a:ext cx="44862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3786188" y="500063"/>
            <a:ext cx="1347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>
                <a:solidFill>
                  <a:srgbClr val="FFFF00"/>
                </a:solidFill>
                <a:latin typeface="Calibri" pitchFamily="34" charset="0"/>
              </a:rPr>
              <a:t>Venus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0"/>
            <a:ext cx="1582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Asteroids</a:t>
            </a:r>
            <a:endParaRPr lang="en-GB" sz="2800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433er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00109"/>
            <a:ext cx="3929090" cy="2651368"/>
          </a:xfrm>
          <a:prstGeom prst="rect">
            <a:avLst/>
          </a:prstGeom>
        </p:spPr>
      </p:pic>
      <p:pic>
        <p:nvPicPr>
          <p:cNvPr id="5" name="Picture 4" descr="idadactyl_galileo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071942"/>
            <a:ext cx="3333731" cy="2500298"/>
          </a:xfrm>
          <a:prstGeom prst="rect">
            <a:avLst/>
          </a:prstGeom>
        </p:spPr>
      </p:pic>
      <p:pic>
        <p:nvPicPr>
          <p:cNvPr id="6" name="Picture 5" descr="toutat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643050"/>
            <a:ext cx="3704540" cy="3805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2159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GB" dirty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GB" sz="36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Next time </a:t>
            </a:r>
            <a:r>
              <a:rPr lang="en-GB" sz="3600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 Orbits &amp; the Solar System 2</a:t>
            </a:r>
            <a:endParaRPr lang="en-GB" sz="3600" dirty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5" name="Picture 4" descr="koehn_threecomets_200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611313"/>
            <a:ext cx="8437563" cy="52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Logarithms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Quick Notes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71480"/>
            <a:ext cx="7702733" cy="785818"/>
          </a:xfrm>
          <a:prstGeom prst="rect">
            <a:avLst/>
          </a:prstGeom>
        </p:spPr>
      </p:pic>
      <p:pic>
        <p:nvPicPr>
          <p:cNvPr id="3" name="Picture 2" descr="2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857364"/>
            <a:ext cx="5348079" cy="2143140"/>
          </a:xfrm>
          <a:prstGeom prst="rect">
            <a:avLst/>
          </a:prstGeom>
        </p:spPr>
      </p:pic>
      <p:pic>
        <p:nvPicPr>
          <p:cNvPr id="4" name="Picture 3" descr="3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429132"/>
            <a:ext cx="851131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642918"/>
            <a:ext cx="3851566" cy="1000132"/>
          </a:xfrm>
          <a:prstGeom prst="rect">
            <a:avLst/>
          </a:prstGeom>
        </p:spPr>
      </p:pic>
      <p:pic>
        <p:nvPicPr>
          <p:cNvPr id="3" name="Picture 2" descr="5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143116"/>
            <a:ext cx="4545235" cy="785818"/>
          </a:xfrm>
          <a:prstGeom prst="rect">
            <a:avLst/>
          </a:prstGeom>
        </p:spPr>
      </p:pic>
      <p:pic>
        <p:nvPicPr>
          <p:cNvPr id="4" name="Picture 3" descr="6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3" y="3500438"/>
            <a:ext cx="3606059" cy="857256"/>
          </a:xfrm>
          <a:prstGeom prst="rect">
            <a:avLst/>
          </a:prstGeom>
        </p:spPr>
      </p:pic>
      <p:pic>
        <p:nvPicPr>
          <p:cNvPr id="5" name="Picture 4" descr="7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500438"/>
            <a:ext cx="1357322" cy="867402"/>
          </a:xfrm>
          <a:prstGeom prst="rect">
            <a:avLst/>
          </a:prstGeom>
        </p:spPr>
      </p:pic>
      <p:pic>
        <p:nvPicPr>
          <p:cNvPr id="6" name="Picture 5" descr="8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4929198"/>
            <a:ext cx="5025657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4568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</a:rPr>
              <a:t>The number ‘e’ = 2.718</a:t>
            </a:r>
            <a:endParaRPr lang="en-GB" sz="36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9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785926"/>
            <a:ext cx="7370471" cy="714380"/>
          </a:xfrm>
          <a:prstGeom prst="rect">
            <a:avLst/>
          </a:prstGeom>
        </p:spPr>
      </p:pic>
      <p:pic>
        <p:nvPicPr>
          <p:cNvPr id="4" name="Picture 3" descr="10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143248"/>
            <a:ext cx="2928958" cy="1032287"/>
          </a:xfrm>
          <a:prstGeom prst="rect">
            <a:avLst/>
          </a:prstGeom>
        </p:spPr>
      </p:pic>
      <p:pic>
        <p:nvPicPr>
          <p:cNvPr id="5" name="Picture 4" descr="1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3071810"/>
            <a:ext cx="2485087" cy="11642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4857760"/>
            <a:ext cx="7594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Same basic properties as for logs to base 10</a:t>
            </a:r>
            <a:endParaRPr lang="en-GB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99" y="785794"/>
            <a:ext cx="4871515" cy="1285884"/>
          </a:xfrm>
          <a:prstGeom prst="rect">
            <a:avLst/>
          </a:prstGeom>
        </p:spPr>
      </p:pic>
      <p:pic>
        <p:nvPicPr>
          <p:cNvPr id="3" name="Picture 2" descr="1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643182"/>
            <a:ext cx="6050244" cy="857256"/>
          </a:xfrm>
          <a:prstGeom prst="rect">
            <a:avLst/>
          </a:prstGeom>
        </p:spPr>
      </p:pic>
      <p:pic>
        <p:nvPicPr>
          <p:cNvPr id="4" name="Picture 3" descr="14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99" y="3857628"/>
            <a:ext cx="3300443" cy="785818"/>
          </a:xfrm>
          <a:prstGeom prst="rect">
            <a:avLst/>
          </a:prstGeom>
        </p:spPr>
      </p:pic>
      <p:pic>
        <p:nvPicPr>
          <p:cNvPr id="5" name="Picture 4" descr="15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5072074"/>
            <a:ext cx="3286148" cy="918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714620"/>
            <a:ext cx="8286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FF00"/>
                </a:solidFill>
              </a:rPr>
              <a:t>See ‘Serious Logarithm Notes’ on Blackboard for full details</a:t>
            </a:r>
            <a:endParaRPr lang="en-GB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0"/>
            <a:ext cx="3852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Outer (gas giant) planets</a:t>
            </a:r>
            <a:endParaRPr lang="en-GB" sz="28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031113_jupiter_cassini_02,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85794"/>
            <a:ext cx="2570117" cy="3214686"/>
          </a:xfrm>
          <a:prstGeom prst="rect">
            <a:avLst/>
          </a:prstGeom>
        </p:spPr>
      </p:pic>
      <p:pic>
        <p:nvPicPr>
          <p:cNvPr id="4" name="Picture 3" descr="lordofrings_hst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857232"/>
            <a:ext cx="4714876" cy="2357438"/>
          </a:xfrm>
          <a:prstGeom prst="rect">
            <a:avLst/>
          </a:prstGeom>
        </p:spPr>
      </p:pic>
      <p:pic>
        <p:nvPicPr>
          <p:cNvPr id="5" name="Picture 4" descr="uranu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143380"/>
            <a:ext cx="2395543" cy="2395543"/>
          </a:xfrm>
          <a:prstGeom prst="rect">
            <a:avLst/>
          </a:prstGeom>
        </p:spPr>
      </p:pic>
      <p:pic>
        <p:nvPicPr>
          <p:cNvPr id="6" name="Picture 5" descr="neptu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3571876"/>
            <a:ext cx="3000364" cy="30003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72" y="500042"/>
            <a:ext cx="1060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Jupiter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9520" y="714356"/>
            <a:ext cx="102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Saturn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4071942"/>
            <a:ext cx="109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Uranus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8" y="3500438"/>
            <a:ext cx="1299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Neptune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3138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 smtClean="0">
                <a:solidFill>
                  <a:srgbClr val="FFFF00"/>
                </a:solidFill>
              </a:rPr>
              <a:t>Kuiper</a:t>
            </a:r>
            <a:r>
              <a:rPr lang="en-GB" sz="2800" b="1" dirty="0" smtClean="0">
                <a:solidFill>
                  <a:srgbClr val="FFFF00"/>
                </a:solidFill>
              </a:rPr>
              <a:t> Belts objects</a:t>
            </a:r>
            <a:endParaRPr lang="en-GB" sz="28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Sed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5643570" cy="2048070"/>
          </a:xfrm>
          <a:prstGeom prst="rect">
            <a:avLst/>
          </a:prstGeom>
        </p:spPr>
      </p:pic>
      <p:pic>
        <p:nvPicPr>
          <p:cNvPr id="4" name="Picture 3" descr="Sedna_Compari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143248"/>
            <a:ext cx="4107655" cy="3286124"/>
          </a:xfrm>
          <a:prstGeom prst="rect">
            <a:avLst/>
          </a:prstGeom>
        </p:spPr>
      </p:pic>
      <p:pic>
        <p:nvPicPr>
          <p:cNvPr id="5" name="Picture 4" descr="plutocharon_l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357562"/>
            <a:ext cx="3071834" cy="307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3357562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Pluto &amp; </a:t>
            </a:r>
            <a:r>
              <a:rPr lang="en-GB" b="1" dirty="0" err="1" smtClean="0">
                <a:solidFill>
                  <a:srgbClr val="FFFF00"/>
                </a:solidFill>
              </a:rPr>
              <a:t>Charon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0"/>
            <a:ext cx="1305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Comets</a:t>
            </a:r>
            <a:endParaRPr lang="en-GB" sz="28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Comet-Hale-Bopp-29-03-19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71546"/>
            <a:ext cx="3084897" cy="3817942"/>
          </a:xfrm>
          <a:prstGeom prst="rect">
            <a:avLst/>
          </a:prstGeom>
        </p:spPr>
      </p:pic>
      <p:pic>
        <p:nvPicPr>
          <p:cNvPr id="4" name="Picture 3" descr="CH DSI 071105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28604"/>
            <a:ext cx="3772065" cy="2856859"/>
          </a:xfrm>
          <a:prstGeom prst="rect">
            <a:avLst/>
          </a:prstGeom>
        </p:spPr>
      </p:pic>
      <p:pic>
        <p:nvPicPr>
          <p:cNvPr id="5" name="Picture 4" descr="halleynuc_giotto_bi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3571876"/>
            <a:ext cx="2553890" cy="2786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1911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Meteoroids</a:t>
            </a:r>
            <a:endParaRPr lang="en-GB" sz="28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perseidMeteors_bruenjes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85794"/>
            <a:ext cx="5340096" cy="3560064"/>
          </a:xfrm>
          <a:prstGeom prst="rect">
            <a:avLst/>
          </a:prstGeom>
        </p:spPr>
      </p:pic>
      <p:pic>
        <p:nvPicPr>
          <p:cNvPr id="4" name="Picture 3" descr="Geminid2009_pacholka850w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714752"/>
            <a:ext cx="4262312" cy="2843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0px-Oort_cloud_Sedna_orbit_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857232"/>
            <a:ext cx="5715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0"/>
            <a:ext cx="3724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The whole Solar System</a:t>
            </a:r>
            <a:endParaRPr lang="en-GB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B4BA3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B4BA3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643</Words>
  <Application>Microsoft Office PowerPoint</Application>
  <PresentationFormat>On-screen Show (4:3)</PresentationFormat>
  <Paragraphs>151</Paragraphs>
  <Slides>46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Logarithms</vt:lpstr>
      <vt:lpstr>Slide 42</vt:lpstr>
      <vt:lpstr>Slide 43</vt:lpstr>
      <vt:lpstr>Slide 44</vt:lpstr>
      <vt:lpstr>Slide 45</vt:lpstr>
      <vt:lpstr>Slide 46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Robinson</cp:lastModifiedBy>
  <cp:revision>230</cp:revision>
  <dcterms:created xsi:type="dcterms:W3CDTF">2009-09-20T13:11:21Z</dcterms:created>
  <dcterms:modified xsi:type="dcterms:W3CDTF">2011-10-10T18:39:01Z</dcterms:modified>
</cp:coreProperties>
</file>